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82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83" r:id="rId19"/>
    <p:sldId id="272" r:id="rId20"/>
    <p:sldId id="284" r:id="rId21"/>
    <p:sldId id="285" r:id="rId22"/>
    <p:sldId id="273" r:id="rId23"/>
    <p:sldId id="274" r:id="rId24"/>
    <p:sldId id="275" r:id="rId25"/>
    <p:sldId id="276" r:id="rId26"/>
    <p:sldId id="277" r:id="rId27"/>
    <p:sldId id="286" r:id="rId28"/>
    <p:sldId id="278" r:id="rId29"/>
    <p:sldId id="279" r:id="rId30"/>
    <p:sldId id="287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85E2-1372-44A8-BB79-F9E7C6D18D1A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394A-1A32-46AA-BBF1-7099C89DF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85E2-1372-44A8-BB79-F9E7C6D18D1A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394A-1A32-46AA-BBF1-7099C89DF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85E2-1372-44A8-BB79-F9E7C6D18D1A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394A-1A32-46AA-BBF1-7099C89DF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85E2-1372-44A8-BB79-F9E7C6D18D1A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394A-1A32-46AA-BBF1-7099C89DF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85E2-1372-44A8-BB79-F9E7C6D18D1A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394A-1A32-46AA-BBF1-7099C89DF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85E2-1372-44A8-BB79-F9E7C6D18D1A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394A-1A32-46AA-BBF1-7099C89DF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85E2-1372-44A8-BB79-F9E7C6D18D1A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394A-1A32-46AA-BBF1-7099C89DF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85E2-1372-44A8-BB79-F9E7C6D18D1A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394A-1A32-46AA-BBF1-7099C89DF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85E2-1372-44A8-BB79-F9E7C6D18D1A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394A-1A32-46AA-BBF1-7099C89DF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85E2-1372-44A8-BB79-F9E7C6D18D1A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394A-1A32-46AA-BBF1-7099C89DF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85E2-1372-44A8-BB79-F9E7C6D18D1A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394A-1A32-46AA-BBF1-7099C89DF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285E2-1372-44A8-BB79-F9E7C6D18D1A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5394A-1A32-46AA-BBF1-7099C89DF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sr-Cyrl-RS" sz="3200" b="1" dirty="0" smtClean="0"/>
              <a:t>Поремећаји срчаног ритма</a:t>
            </a:r>
            <a:r>
              <a:rPr lang="sr-Latn-RS" sz="3200" b="1" dirty="0" smtClean="0"/>
              <a:t>.</a:t>
            </a:r>
            <a:br>
              <a:rPr lang="sr-Latn-RS" sz="3200" b="1" dirty="0" smtClean="0"/>
            </a:br>
            <a:r>
              <a:rPr lang="sr-Cyrl-RS" sz="3200" b="1" dirty="0" smtClean="0"/>
              <a:t>Антикоагулантна терапија, нежељена дејства. Хеморагијски синдром.</a:t>
            </a:r>
            <a:br>
              <a:rPr lang="sr-Cyrl-RS" sz="3200" b="1" dirty="0" smtClean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149080"/>
            <a:ext cx="6400800" cy="2160240"/>
          </a:xfrm>
        </p:spPr>
        <p:txBody>
          <a:bodyPr>
            <a:normAutofit fontScale="92500" lnSpcReduction="20000"/>
          </a:bodyPr>
          <a:lstStyle/>
          <a:p>
            <a:r>
              <a:rPr lang="sr-Cyrl-RS" sz="2800" b="1" dirty="0" smtClean="0">
                <a:solidFill>
                  <a:schemeClr val="tx1"/>
                </a:solidFill>
              </a:rPr>
              <a:t>Интерпрофесионално образовање</a:t>
            </a:r>
          </a:p>
          <a:p>
            <a:endParaRPr lang="sr-Cyrl-RS" sz="2800" b="1" dirty="0" smtClean="0">
              <a:solidFill>
                <a:schemeClr val="tx1"/>
              </a:solidFill>
            </a:endParaRPr>
          </a:p>
          <a:p>
            <a:r>
              <a:rPr lang="sr-Cyrl-RS" sz="2800" dirty="0" smtClean="0">
                <a:solidFill>
                  <a:schemeClr val="tx1"/>
                </a:solidFill>
              </a:rPr>
              <a:t>4. недеља</a:t>
            </a:r>
          </a:p>
          <a:p>
            <a:endParaRPr lang="sr-Cyrl-RS" sz="3000" dirty="0" smtClean="0">
              <a:solidFill>
                <a:schemeClr val="tx1"/>
              </a:solidFill>
            </a:endParaRPr>
          </a:p>
          <a:p>
            <a:r>
              <a:rPr lang="sr-Cyrl-RS" sz="3000" dirty="0" smtClean="0">
                <a:solidFill>
                  <a:schemeClr val="tx1"/>
                </a:solidFill>
              </a:rPr>
              <a:t>Асс. др Катарина Михајловић</a:t>
            </a:r>
            <a:endParaRPr lang="en-US" sz="3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D:\Users\Katarina\Desktop\KATEDRA ZA KLINICKU FARMACIJU\Nastava na engleskom\gr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16632"/>
            <a:ext cx="5265737" cy="91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Варфарин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Најчећше коришћен орални антикоагуланс.</a:t>
            </a:r>
          </a:p>
          <a:p>
            <a:r>
              <a:rPr lang="sr-Cyrl-RS" dirty="0" smtClean="0"/>
              <a:t>Доступан је у облику рацематске смеше </a:t>
            </a:r>
            <a:r>
              <a:rPr lang="en-US" dirty="0" smtClean="0"/>
              <a:t>S-</a:t>
            </a:r>
            <a:r>
              <a:rPr lang="sr-Cyrl-RS" dirty="0" smtClean="0"/>
              <a:t> и</a:t>
            </a:r>
            <a:r>
              <a:rPr lang="en-US" dirty="0" smtClean="0"/>
              <a:t> R-</a:t>
            </a:r>
            <a:r>
              <a:rPr lang="sr-Cyrl-RS" dirty="0" smtClean="0"/>
              <a:t>енантиомера, при чему </a:t>
            </a:r>
            <a:r>
              <a:rPr lang="en-US" dirty="0" smtClean="0">
                <a:solidFill>
                  <a:srgbClr val="FF0000"/>
                </a:solidFill>
              </a:rPr>
              <a:t>S-</a:t>
            </a:r>
            <a:r>
              <a:rPr lang="sr-Cyrl-RS" dirty="0" smtClean="0">
                <a:solidFill>
                  <a:srgbClr val="FF0000"/>
                </a:solidFill>
              </a:rPr>
              <a:t> енантиомер </a:t>
            </a:r>
            <a:r>
              <a:rPr lang="sr-Cyrl-RS" dirty="0" smtClean="0"/>
              <a:t>има 3-5 пута јачи антикоагулантни потенцијал.</a:t>
            </a:r>
          </a:p>
          <a:p>
            <a:r>
              <a:rPr lang="sr-Cyrl-RS" dirty="0" smtClean="0"/>
              <a:t>Ступа у </a:t>
            </a:r>
            <a:r>
              <a:rPr lang="sr-Cyrl-RS" u="sng" dirty="0" smtClean="0"/>
              <a:t>интеракције</a:t>
            </a:r>
            <a:r>
              <a:rPr lang="sr-Cyrl-RS" dirty="0" smtClean="0"/>
              <a:t> са многим лековима:</a:t>
            </a:r>
            <a:endParaRPr lang="en-US" dirty="0" smtClean="0"/>
          </a:p>
          <a:p>
            <a:pPr lvl="1"/>
            <a:r>
              <a:rPr lang="sr-Cyrl-RS" dirty="0" smtClean="0"/>
              <a:t>у високом проценту везан за протеине плазме, скоро 99%;</a:t>
            </a:r>
          </a:p>
          <a:p>
            <a:pPr lvl="1"/>
            <a:r>
              <a:rPr lang="sr-Cyrl-RS" dirty="0" smtClean="0"/>
              <a:t>метаболизам у јетри преко цитохрома </a:t>
            </a:r>
            <a:r>
              <a:rPr lang="en-US" dirty="0" smtClean="0"/>
              <a:t>CYP2C9, 1A2, 3A4.</a:t>
            </a:r>
          </a:p>
          <a:p>
            <a:r>
              <a:rPr lang="sr-Cyrl-RS" dirty="0" smtClean="0"/>
              <a:t>Не примењује се у трудноћи јер је </a:t>
            </a:r>
            <a:r>
              <a:rPr lang="sr-Cyrl-RS" u="sng" dirty="0" smtClean="0"/>
              <a:t>тератоген</a:t>
            </a:r>
            <a:r>
              <a:rPr lang="sr-Cyrl-RS" dirty="0" smtClean="0"/>
              <a:t>. </a:t>
            </a:r>
          </a:p>
          <a:p>
            <a:r>
              <a:rPr lang="sr-Cyrl-RS" dirty="0" smtClean="0"/>
              <a:t>Нежељена дејства:</a:t>
            </a:r>
          </a:p>
          <a:p>
            <a:pPr lvl="1"/>
            <a:r>
              <a:rPr lang="sr-Cyrl-RS" dirty="0"/>
              <a:t>к</a:t>
            </a:r>
            <a:r>
              <a:rPr lang="sr-Cyrl-RS" dirty="0" smtClean="0"/>
              <a:t>рварење у ГИТ-у и ЦНС-у</a:t>
            </a:r>
          </a:p>
          <a:p>
            <a:pPr lvl="1"/>
            <a:r>
              <a:rPr lang="sr-Cyrl-RS" dirty="0"/>
              <a:t>т</a:t>
            </a:r>
            <a:r>
              <a:rPr lang="sr-Cyrl-RS" dirty="0" smtClean="0"/>
              <a:t>ромбоза поткожних вена са некрозом масног ткива</a:t>
            </a:r>
            <a:endParaRPr lang="en-US" dirty="0" smtClean="0"/>
          </a:p>
          <a:p>
            <a:pPr lvl="1"/>
            <a:r>
              <a:rPr lang="sr-Cyrl-RS" dirty="0"/>
              <a:t>д</a:t>
            </a:r>
            <a:r>
              <a:rPr lang="sr-Cyrl-RS" dirty="0" smtClean="0"/>
              <a:t>ијареја, алопеција, оштећење јетре (ретко)</a:t>
            </a:r>
          </a:p>
          <a:p>
            <a:endParaRPr lang="sr-Cyrl-R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Варфарин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Варфарин и храна/суплементи: </a:t>
            </a:r>
          </a:p>
          <a:p>
            <a:pPr lvl="1"/>
            <a:r>
              <a:rPr lang="sr-Cyrl-RS" dirty="0"/>
              <a:t>н</a:t>
            </a:r>
            <a:r>
              <a:rPr lang="sr-Cyrl-RS" dirty="0" smtClean="0"/>
              <a:t>е конзумирати сок од бруснице или грејпфрута</a:t>
            </a:r>
          </a:p>
          <a:p>
            <a:pPr lvl="1"/>
            <a:r>
              <a:rPr lang="sr-Cyrl-RS" dirty="0"/>
              <a:t>д</a:t>
            </a:r>
            <a:r>
              <a:rPr lang="sr-Cyrl-RS" dirty="0" smtClean="0"/>
              <a:t>озвољене су само мале количине алкохола, јер веће количине успоравају метаболизам варфарина; супротно, хронично конзумирање већих количина алкохола може убрзати метаболизам варфарина</a:t>
            </a:r>
            <a:endParaRPr lang="en-US" dirty="0" smtClean="0"/>
          </a:p>
          <a:p>
            <a:pPr lvl="1"/>
            <a:r>
              <a:rPr lang="sr-Cyrl-RS" dirty="0"/>
              <a:t>и</a:t>
            </a:r>
            <a:r>
              <a:rPr lang="sr-Cyrl-RS" dirty="0" smtClean="0"/>
              <a:t>збегавати веће количине зеленог лиснатог поврћа које је богато витамином К (кељ, блитва, спанаћ, прокељ, келераба, купус, броколи)</a:t>
            </a:r>
          </a:p>
          <a:p>
            <a:pPr lvl="1"/>
            <a:r>
              <a:rPr lang="sr-Cyrl-RS" dirty="0"/>
              <a:t>с</a:t>
            </a:r>
            <a:r>
              <a:rPr lang="sr-Cyrl-RS" dirty="0" smtClean="0"/>
              <a:t>уплементе витамина </a:t>
            </a:r>
            <a:r>
              <a:rPr lang="sr-Cyrl-RS" dirty="0"/>
              <a:t>К</a:t>
            </a:r>
            <a:r>
              <a:rPr lang="en-US" dirty="0" smtClean="0"/>
              <a:t> </a:t>
            </a:r>
            <a:r>
              <a:rPr lang="sr-Cyrl-RS" dirty="0" smtClean="0"/>
              <a:t>узимати само ако их пропише лекар, јер нагло повећање уноса овог витамина може смањити дејство варфарина, док </a:t>
            </a:r>
            <a:r>
              <a:rPr lang="sr-Cyrl-RS" dirty="0"/>
              <a:t>н</a:t>
            </a:r>
            <a:r>
              <a:rPr lang="sr-Cyrl-RS" dirty="0" smtClean="0"/>
              <a:t>агло смањење може повећати његов ефекат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Варфарин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4320480" cy="537321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sr-Cyrl-RS" sz="1600" dirty="0" smtClean="0"/>
              <a:t>Лекови који </a:t>
            </a:r>
            <a:r>
              <a:rPr lang="sr-Cyrl-RS" sz="1600" u="sng" dirty="0" smtClean="0">
                <a:solidFill>
                  <a:srgbClr val="0070C0"/>
                </a:solidFill>
              </a:rPr>
              <a:t>појачавају</a:t>
            </a:r>
            <a:r>
              <a:rPr lang="sr-Cyrl-RS" sz="1600" dirty="0" smtClean="0"/>
              <a:t> ефекат варфарина:</a:t>
            </a:r>
          </a:p>
          <a:p>
            <a:pPr>
              <a:buNone/>
            </a:pPr>
            <a:endParaRPr lang="sr-Cyrl-RS" sz="1600" dirty="0" smtClean="0"/>
          </a:p>
          <a:p>
            <a:r>
              <a:rPr lang="sr-Cyrl-RS" sz="1600" dirty="0" smtClean="0"/>
              <a:t>парацетамол</a:t>
            </a:r>
          </a:p>
          <a:p>
            <a:r>
              <a:rPr lang="sr-Cyrl-RS" sz="1600" dirty="0" smtClean="0"/>
              <a:t>амоксицилин, левофлоксацин, тетрациклин, еритромицин, сулфаметоксазол, метронидазол</a:t>
            </a:r>
          </a:p>
          <a:p>
            <a:r>
              <a:rPr lang="sr-Cyrl-RS" sz="1600" dirty="0" smtClean="0"/>
              <a:t>кетоконазол, флуконазол, итраконазол</a:t>
            </a:r>
          </a:p>
          <a:p>
            <a:r>
              <a:rPr lang="sr-Cyrl-RS" sz="1600" dirty="0"/>
              <a:t>а</a:t>
            </a:r>
            <a:r>
              <a:rPr lang="sr-Cyrl-RS" sz="1600" dirty="0" smtClean="0"/>
              <a:t>лопуринол</a:t>
            </a:r>
          </a:p>
          <a:p>
            <a:r>
              <a:rPr lang="sr-Cyrl-RS" sz="1600" dirty="0" smtClean="0"/>
              <a:t>капецитабин, ерлотиниб, тамоксифен</a:t>
            </a:r>
          </a:p>
          <a:p>
            <a:r>
              <a:rPr lang="sr-Cyrl-RS" sz="1600" dirty="0" smtClean="0"/>
              <a:t>дисулфирам </a:t>
            </a:r>
          </a:p>
          <a:p>
            <a:r>
              <a:rPr lang="sr-Cyrl-RS" sz="1600" dirty="0"/>
              <a:t>о</a:t>
            </a:r>
            <a:r>
              <a:rPr lang="sr-Cyrl-RS" sz="1600" dirty="0" smtClean="0"/>
              <a:t>мепразол</a:t>
            </a:r>
          </a:p>
          <a:p>
            <a:r>
              <a:rPr lang="sr-Cyrl-RS" sz="1600" dirty="0" smtClean="0"/>
              <a:t>пропафенон, амјодарон, хинидин </a:t>
            </a:r>
          </a:p>
          <a:p>
            <a:r>
              <a:rPr lang="sr-Cyrl-RS" sz="1600" dirty="0"/>
              <a:t>з</a:t>
            </a:r>
            <a:r>
              <a:rPr lang="sr-Cyrl-RS" sz="1600" dirty="0" smtClean="0"/>
              <a:t>афирлукаст</a:t>
            </a:r>
          </a:p>
          <a:p>
            <a:r>
              <a:rPr lang="sr-Cyrl-RS" sz="1600" dirty="0" smtClean="0"/>
              <a:t>ципрофибрат, фенофибрат, гемфиброзил </a:t>
            </a:r>
          </a:p>
          <a:p>
            <a:r>
              <a:rPr lang="sr-Cyrl-RS" sz="1600" dirty="0" smtClean="0"/>
              <a:t>статини, као што је флувастатин (ово не укључује правастатин);</a:t>
            </a:r>
          </a:p>
          <a:p>
            <a:r>
              <a:rPr lang="sr-Cyrl-RS" sz="1600" dirty="0" smtClean="0"/>
              <a:t>орлистат 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5111552" y="1484784"/>
            <a:ext cx="403244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sr-Cyrl-RS" sz="1600" dirty="0" smtClean="0">
                <a:latin typeface="Arial" pitchFamily="34" charset="0"/>
                <a:cs typeface="Arial" pitchFamily="34" charset="0"/>
              </a:rPr>
              <a:t>  Лекови који </a:t>
            </a:r>
            <a:r>
              <a:rPr lang="sr-Cyrl-RS" sz="16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смањују</a:t>
            </a:r>
            <a:r>
              <a:rPr lang="sr-Cyrl-RS" sz="1600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ефекат варфарина:</a:t>
            </a:r>
          </a:p>
          <a:p>
            <a:pPr>
              <a:buNone/>
            </a:pPr>
            <a:endParaRPr lang="sr-Cyrl-RS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sr-Cyrl-RS" sz="1600" dirty="0" smtClean="0">
                <a:latin typeface="Arial" pitchFamily="34" charset="0"/>
                <a:cs typeface="Arial" pitchFamily="34" charset="0"/>
              </a:rPr>
              <a:t>     барбитурати</a:t>
            </a:r>
          </a:p>
          <a:p>
            <a:pPr>
              <a:buFont typeface="Arial" pitchFamily="34" charset="0"/>
              <a:buChar char="•"/>
            </a:pPr>
            <a:r>
              <a:rPr lang="sr-Cyrl-R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    карбамазепин, фенитоин</a:t>
            </a:r>
          </a:p>
          <a:p>
            <a:pPr>
              <a:buFont typeface="Arial" pitchFamily="34" charset="0"/>
              <a:buChar char="•"/>
            </a:pPr>
            <a:r>
              <a:rPr lang="sr-Cyrl-R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    гризеофулвин</a:t>
            </a:r>
          </a:p>
          <a:p>
            <a:pPr>
              <a:buFont typeface="Arial" pitchFamily="34" charset="0"/>
              <a:buChar char="•"/>
            </a:pPr>
            <a:r>
              <a:rPr lang="sr-Cyrl-RS" sz="1600" dirty="0" smtClean="0">
                <a:latin typeface="Arial" pitchFamily="34" charset="0"/>
                <a:cs typeface="Arial" pitchFamily="34" charset="0"/>
              </a:rPr>
              <a:t>     рифампицин </a:t>
            </a:r>
          </a:p>
          <a:p>
            <a:pPr>
              <a:buFont typeface="Arial" pitchFamily="34" charset="0"/>
              <a:buChar char="•"/>
            </a:pPr>
            <a:r>
              <a:rPr lang="sr-Cyrl-R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    орални контрацептиви</a:t>
            </a:r>
          </a:p>
          <a:p>
            <a:pPr>
              <a:buFont typeface="Arial" pitchFamily="34" charset="0"/>
              <a:buChar char="•"/>
            </a:pPr>
            <a:r>
              <a:rPr lang="sr-Cyrl-R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    азатиоприн</a:t>
            </a:r>
          </a:p>
          <a:p>
            <a:pPr>
              <a:buFont typeface="Arial" pitchFamily="34" charset="0"/>
              <a:buChar char="•"/>
            </a:pPr>
            <a:r>
              <a:rPr lang="sr-Cyrl-R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    сукралфат</a:t>
            </a:r>
          </a:p>
          <a:p>
            <a:pPr>
              <a:buFont typeface="Arial" pitchFamily="34" charset="0"/>
              <a:buChar char="•"/>
            </a:pPr>
            <a:r>
              <a:rPr lang="sr-Cyrl-RS" sz="1600" dirty="0" smtClean="0">
                <a:latin typeface="Arial" pitchFamily="34" charset="0"/>
                <a:cs typeface="Arial" pitchFamily="34" charset="0"/>
              </a:rPr>
              <a:t>     холестирамин</a:t>
            </a:r>
          </a:p>
        </p:txBody>
      </p:sp>
      <p:sp>
        <p:nvSpPr>
          <p:cNvPr id="5" name="Up Arrow 4"/>
          <p:cNvSpPr/>
          <p:nvPr/>
        </p:nvSpPr>
        <p:spPr>
          <a:xfrm>
            <a:off x="3923928" y="1556792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8388424" y="1556792"/>
            <a:ext cx="216024" cy="57606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Варфарин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Дозирање је индивидуално, на основу протромбинског времена и ИНР</a:t>
            </a:r>
          </a:p>
          <a:p>
            <a:r>
              <a:rPr lang="sr-Cyrl-RS" dirty="0" smtClean="0"/>
              <a:t>Оптимално дејство се постиже при вредности </a:t>
            </a:r>
            <a:r>
              <a:rPr lang="sr-Cyrl-RS" u="sng" dirty="0" smtClean="0">
                <a:solidFill>
                  <a:srgbClr val="FF0000"/>
                </a:solidFill>
              </a:rPr>
              <a:t>ИНР 2.5-3.5</a:t>
            </a:r>
          </a:p>
          <a:p>
            <a:endParaRPr lang="sr-Cyrl-RS" dirty="0" smtClean="0"/>
          </a:p>
          <a:p>
            <a:r>
              <a:rPr lang="sr-Cyrl-RS" dirty="0" smtClean="0"/>
              <a:t>Симптоми</a:t>
            </a:r>
            <a:r>
              <a:rPr lang="en-US" dirty="0" smtClean="0"/>
              <a:t> </a:t>
            </a:r>
            <a:r>
              <a:rPr lang="sr-Cyrl-RS" u="sng" dirty="0" smtClean="0"/>
              <a:t>предозирања</a:t>
            </a:r>
            <a:r>
              <a:rPr lang="sr-Cyrl-RS" dirty="0" smtClean="0"/>
              <a:t>:</a:t>
            </a:r>
          </a:p>
          <a:p>
            <a:pPr lvl="1"/>
            <a:r>
              <a:rPr lang="sr-Cyrl-RS" dirty="0" smtClean="0"/>
              <a:t>крварење</a:t>
            </a:r>
            <a:r>
              <a:rPr lang="en-US" dirty="0" smtClean="0"/>
              <a:t>, </a:t>
            </a:r>
            <a:r>
              <a:rPr lang="sr-Cyrl-RS" dirty="0" smtClean="0"/>
              <a:t>мелена</a:t>
            </a:r>
            <a:r>
              <a:rPr lang="en-US" dirty="0" smtClean="0"/>
              <a:t>, </a:t>
            </a:r>
            <a:r>
              <a:rPr lang="sr-Cyrl-RS" dirty="0" smtClean="0"/>
              <a:t>хематурија</a:t>
            </a:r>
            <a:r>
              <a:rPr lang="en-US" dirty="0" smtClean="0"/>
              <a:t>, </a:t>
            </a:r>
            <a:r>
              <a:rPr lang="sr-Cyrl-RS" dirty="0" smtClean="0"/>
              <a:t>обилно</a:t>
            </a:r>
            <a:r>
              <a:rPr lang="en-US" dirty="0" smtClean="0"/>
              <a:t> </a:t>
            </a:r>
            <a:r>
              <a:rPr lang="sr-Cyrl-RS" dirty="0" smtClean="0"/>
              <a:t>крварење</a:t>
            </a:r>
            <a:r>
              <a:rPr lang="en-US" dirty="0" smtClean="0"/>
              <a:t> </a:t>
            </a:r>
            <a:r>
              <a:rPr lang="sr-Cyrl-RS" dirty="0" smtClean="0"/>
              <a:t>из</a:t>
            </a:r>
            <a:r>
              <a:rPr lang="en-US" dirty="0" smtClean="0"/>
              <a:t> </a:t>
            </a:r>
            <a:r>
              <a:rPr lang="sr-Cyrl-RS" dirty="0" smtClean="0"/>
              <a:t>посекотина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рана</a:t>
            </a:r>
            <a:r>
              <a:rPr lang="en-US" dirty="0" smtClean="0"/>
              <a:t> </a:t>
            </a:r>
            <a:r>
              <a:rPr lang="sr-Cyrl-RS" dirty="0" smtClean="0"/>
              <a:t>или</a:t>
            </a:r>
            <a:r>
              <a:rPr lang="en-US" dirty="0" smtClean="0"/>
              <a:t> </a:t>
            </a:r>
            <a:r>
              <a:rPr lang="sr-Cyrl-RS" dirty="0" smtClean="0"/>
              <a:t>неуобичајено</a:t>
            </a:r>
            <a:r>
              <a:rPr lang="en-US" dirty="0" smtClean="0"/>
              <a:t> </a:t>
            </a:r>
            <a:r>
              <a:rPr lang="sr-Cyrl-RS" dirty="0" smtClean="0"/>
              <a:t>обилно</a:t>
            </a:r>
            <a:r>
              <a:rPr lang="en-US" dirty="0" smtClean="0"/>
              <a:t> </a:t>
            </a:r>
            <a:r>
              <a:rPr lang="sr-Cyrl-RS" dirty="0" smtClean="0"/>
              <a:t>менструално</a:t>
            </a:r>
            <a:r>
              <a:rPr lang="en-US" dirty="0" smtClean="0"/>
              <a:t> </a:t>
            </a:r>
            <a:r>
              <a:rPr lang="sr-Cyrl-RS" dirty="0" smtClean="0"/>
              <a:t>крварење</a:t>
            </a:r>
          </a:p>
          <a:p>
            <a:r>
              <a:rPr lang="sr-Cyrl-RS" dirty="0" smtClean="0"/>
              <a:t>Антидот: </a:t>
            </a:r>
          </a:p>
          <a:p>
            <a:pPr lvl="1"/>
            <a:r>
              <a:rPr lang="sr-Cyrl-RS" dirty="0" smtClean="0"/>
              <a:t>витамин К</a:t>
            </a:r>
          </a:p>
          <a:p>
            <a:pPr lvl="1"/>
            <a:r>
              <a:rPr lang="sr-Cyrl-RS" dirty="0" smtClean="0"/>
              <a:t>свежа плазма</a:t>
            </a:r>
          </a:p>
          <a:p>
            <a:pPr lvl="1"/>
            <a:r>
              <a:rPr lang="sr-Cyrl-RS" dirty="0" smtClean="0"/>
              <a:t>концентрат фактора коагулације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Аценокумарол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Индикације:</a:t>
            </a:r>
          </a:p>
          <a:p>
            <a:pPr lvl="1"/>
            <a:r>
              <a:rPr lang="ru-RU" dirty="0" smtClean="0"/>
              <a:t>превенција тромбоемболијских болести код инфаркта и транзиторних исхемијских напада, плућне емболије</a:t>
            </a:r>
          </a:p>
          <a:p>
            <a:pPr lvl="1"/>
            <a:r>
              <a:rPr lang="ru-RU" dirty="0" smtClean="0"/>
              <a:t>терапија дубоке венске тромбозе и инфаркта миокарда</a:t>
            </a:r>
            <a:endParaRPr lang="en-US" dirty="0" smtClean="0"/>
          </a:p>
          <a:p>
            <a:r>
              <a:rPr lang="sr-Cyrl-RS" dirty="0" smtClean="0"/>
              <a:t>Нежељена дејства:</a:t>
            </a:r>
          </a:p>
          <a:p>
            <a:pPr lvl="1"/>
            <a:r>
              <a:rPr lang="sr-Cyrl-RS" dirty="0" smtClean="0"/>
              <a:t>крварење</a:t>
            </a:r>
            <a:r>
              <a:rPr lang="en-US" dirty="0" smtClean="0"/>
              <a:t> </a:t>
            </a:r>
            <a:r>
              <a:rPr lang="sr-Cyrl-RS" dirty="0" smtClean="0"/>
              <a:t>из десни, носа, посекотина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рана, обилне</a:t>
            </a:r>
            <a:r>
              <a:rPr lang="en-US" dirty="0" smtClean="0"/>
              <a:t> </a:t>
            </a:r>
            <a:r>
              <a:rPr lang="sr-Cyrl-RS" dirty="0" smtClean="0"/>
              <a:t>менструације</a:t>
            </a:r>
            <a:r>
              <a:rPr lang="en-US" dirty="0" smtClean="0"/>
              <a:t> </a:t>
            </a:r>
            <a:endParaRPr lang="sr-Cyrl-RS" dirty="0" smtClean="0"/>
          </a:p>
          <a:p>
            <a:pPr lvl="1"/>
            <a:r>
              <a:rPr lang="sr-Cyrl-RS" dirty="0" smtClean="0"/>
              <a:t>знаци унутрашњег крварења: бол</a:t>
            </a:r>
            <a:r>
              <a:rPr lang="vi-VN" dirty="0" smtClean="0"/>
              <a:t> </a:t>
            </a:r>
            <a:r>
              <a:rPr lang="sr-Cyrl-RS" dirty="0" smtClean="0"/>
              <a:t>у</a:t>
            </a:r>
            <a:r>
              <a:rPr lang="vi-VN" dirty="0" smtClean="0"/>
              <a:t> </a:t>
            </a:r>
            <a:r>
              <a:rPr lang="sr-Cyrl-RS" dirty="0" smtClean="0"/>
              <a:t>желуцу и леђима, хематурија, мелена</a:t>
            </a:r>
            <a:r>
              <a:rPr lang="vi-VN" dirty="0" smtClean="0"/>
              <a:t>,</a:t>
            </a:r>
            <a:r>
              <a:rPr lang="sr-Cyrl-RS" dirty="0" smtClean="0"/>
              <a:t> хематемеза, вртоглавица, јака</a:t>
            </a:r>
            <a:r>
              <a:rPr lang="vi-VN" dirty="0" smtClean="0"/>
              <a:t> </a:t>
            </a:r>
            <a:r>
              <a:rPr lang="sr-Cyrl-RS" dirty="0" smtClean="0"/>
              <a:t>главобољ</a:t>
            </a:r>
            <a:r>
              <a:rPr lang="vi-VN" dirty="0" smtClean="0"/>
              <a:t>a</a:t>
            </a:r>
            <a:r>
              <a:rPr lang="sr-Cyrl-RS" dirty="0" smtClean="0"/>
              <a:t>, бол</a:t>
            </a:r>
            <a:r>
              <a:rPr lang="vi-VN" dirty="0" smtClean="0"/>
              <a:t> </a:t>
            </a:r>
            <a:r>
              <a:rPr lang="sr-Cyrl-RS" dirty="0" smtClean="0"/>
              <a:t>у</a:t>
            </a:r>
            <a:r>
              <a:rPr lang="vi-VN" dirty="0" smtClean="0"/>
              <a:t> </a:t>
            </a:r>
            <a:r>
              <a:rPr lang="sr-Cyrl-RS" dirty="0" smtClean="0"/>
              <a:t>зглобовим</a:t>
            </a:r>
            <a:r>
              <a:rPr lang="vi-VN" dirty="0" smtClean="0"/>
              <a:t>a </a:t>
            </a:r>
            <a:r>
              <a:rPr lang="sr-Cyrl-RS" dirty="0" smtClean="0"/>
              <a:t>или</a:t>
            </a:r>
            <a:r>
              <a:rPr lang="vi-VN" dirty="0" smtClean="0"/>
              <a:t> </a:t>
            </a:r>
            <a:r>
              <a:rPr lang="sr-Cyrl-RS" dirty="0" smtClean="0"/>
              <a:t>укоченост, з</a:t>
            </a:r>
            <a:r>
              <a:rPr lang="vi-VN" dirty="0" smtClean="0"/>
              <a:t>a</a:t>
            </a:r>
            <a:r>
              <a:rPr lang="sr-Cyrl-RS" dirty="0" smtClean="0"/>
              <a:t>мућен</a:t>
            </a:r>
            <a:r>
              <a:rPr lang="vi-VN" dirty="0" smtClean="0"/>
              <a:t> </a:t>
            </a:r>
            <a:r>
              <a:rPr lang="sr-Cyrl-RS" dirty="0" smtClean="0"/>
              <a:t>вид</a:t>
            </a:r>
          </a:p>
          <a:p>
            <a:pPr lvl="1"/>
            <a:r>
              <a:rPr lang="sr-Cyrl-RS" dirty="0" smtClean="0"/>
              <a:t>алергијске</a:t>
            </a:r>
            <a:r>
              <a:rPr lang="en-US" dirty="0" smtClean="0"/>
              <a:t> </a:t>
            </a:r>
            <a:r>
              <a:rPr lang="sr-Cyrl-RS" dirty="0" smtClean="0"/>
              <a:t>реакције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облику</a:t>
            </a:r>
            <a:r>
              <a:rPr lang="en-US" dirty="0" smtClean="0"/>
              <a:t> </a:t>
            </a:r>
            <a:r>
              <a:rPr lang="sr-Cyrl-RS" dirty="0" smtClean="0"/>
              <a:t>кожног</a:t>
            </a:r>
            <a:r>
              <a:rPr lang="en-US" dirty="0" smtClean="0"/>
              <a:t> </a:t>
            </a:r>
            <a:r>
              <a:rPr lang="sr-Cyrl-RS" dirty="0" smtClean="0"/>
              <a:t>осипа и уртикарије, повишена телесна</a:t>
            </a:r>
            <a:r>
              <a:rPr lang="en-US" dirty="0" smtClean="0"/>
              <a:t> </a:t>
            </a:r>
            <a:r>
              <a:rPr lang="sr-Cyrl-RS" dirty="0" smtClean="0"/>
              <a:t>температура,</a:t>
            </a:r>
            <a:r>
              <a:rPr lang="en-US" dirty="0" smtClean="0"/>
              <a:t> </a:t>
            </a:r>
            <a:r>
              <a:rPr lang="sr-Cyrl-RS" dirty="0" smtClean="0"/>
              <a:t>губитак</a:t>
            </a:r>
            <a:r>
              <a:rPr lang="en-US" dirty="0" smtClean="0"/>
              <a:t> </a:t>
            </a:r>
            <a:r>
              <a:rPr lang="sr-Cyrl-RS" dirty="0" smtClean="0"/>
              <a:t>апетита, мучнина</a:t>
            </a:r>
            <a:r>
              <a:rPr lang="en-US" dirty="0" smtClean="0"/>
              <a:t> </a:t>
            </a:r>
            <a:r>
              <a:rPr lang="sr-Cyrl-RS" dirty="0" smtClean="0"/>
              <a:t>или</a:t>
            </a:r>
            <a:r>
              <a:rPr lang="en-US" dirty="0" smtClean="0"/>
              <a:t> </a:t>
            </a:r>
            <a:r>
              <a:rPr lang="sr-Cyrl-RS" dirty="0" smtClean="0"/>
              <a:t>повраћање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Аценокумарол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42792" cy="5069160"/>
          </a:xfrm>
        </p:spPr>
        <p:txBody>
          <a:bodyPr>
            <a:normAutofit lnSpcReduction="10000"/>
          </a:bodyPr>
          <a:lstStyle/>
          <a:p>
            <a:r>
              <a:rPr lang="sr-Cyrl-RS" sz="1600" dirty="0" smtClean="0"/>
              <a:t>Лекови</a:t>
            </a:r>
            <a:r>
              <a:rPr lang="en-US" sz="1600" dirty="0" smtClean="0"/>
              <a:t> </a:t>
            </a:r>
            <a:r>
              <a:rPr lang="sr-Cyrl-RS" sz="1600" dirty="0" smtClean="0"/>
              <a:t>који</a:t>
            </a:r>
            <a:r>
              <a:rPr lang="en-US" sz="1600" dirty="0" smtClean="0"/>
              <a:t> </a:t>
            </a:r>
            <a:r>
              <a:rPr lang="sr-Cyrl-RS" sz="1600" u="sng" dirty="0" smtClean="0">
                <a:solidFill>
                  <a:srgbClr val="0070C0"/>
                </a:solidFill>
              </a:rPr>
              <a:t>појачавају</a:t>
            </a:r>
            <a:r>
              <a:rPr lang="sr-Cyrl-RS" sz="1600" dirty="0" smtClean="0"/>
              <a:t> дејство</a:t>
            </a:r>
            <a:r>
              <a:rPr lang="en-US" sz="1600" dirty="0" smtClean="0"/>
              <a:t> </a:t>
            </a:r>
            <a:r>
              <a:rPr lang="sr-Cyrl-RS" sz="1600" dirty="0" smtClean="0"/>
              <a:t>аценокумарола:</a:t>
            </a:r>
          </a:p>
          <a:p>
            <a:endParaRPr lang="sr-Cyrl-RS" sz="1600" dirty="0" smtClean="0"/>
          </a:p>
          <a:p>
            <a:r>
              <a:rPr lang="sr-Cyrl-RS" sz="1600" dirty="0" smtClean="0"/>
              <a:t>хепарин</a:t>
            </a:r>
            <a:r>
              <a:rPr lang="en-US" sz="1600" dirty="0" smtClean="0"/>
              <a:t> </a:t>
            </a:r>
            <a:endParaRPr lang="sr-Cyrl-RS" sz="1600" dirty="0" smtClean="0"/>
          </a:p>
          <a:p>
            <a:r>
              <a:rPr lang="sr-Cyrl-RS" sz="1600" dirty="0" smtClean="0"/>
              <a:t>клиндамицин</a:t>
            </a:r>
            <a:r>
              <a:rPr lang="en-US" sz="1600" dirty="0" smtClean="0"/>
              <a:t>, </a:t>
            </a:r>
            <a:r>
              <a:rPr lang="sr-Cyrl-RS" sz="1600" dirty="0" smtClean="0"/>
              <a:t>амоксицилин</a:t>
            </a:r>
            <a:r>
              <a:rPr lang="en-US" sz="1600" dirty="0" smtClean="0"/>
              <a:t>, </a:t>
            </a:r>
            <a:r>
              <a:rPr lang="sr-Cyrl-RS" sz="1600" dirty="0" smtClean="0"/>
              <a:t>хлорамфеникол</a:t>
            </a:r>
            <a:r>
              <a:rPr lang="en-US" sz="1600" dirty="0" smtClean="0"/>
              <a:t>, </a:t>
            </a:r>
            <a:r>
              <a:rPr lang="sr-Cyrl-RS" sz="1600" dirty="0" smtClean="0"/>
              <a:t>котримоксазол</a:t>
            </a:r>
          </a:p>
          <a:p>
            <a:r>
              <a:rPr lang="sr-Cyrl-RS" sz="1600" dirty="0" smtClean="0"/>
              <a:t>салицилна</a:t>
            </a:r>
            <a:r>
              <a:rPr lang="en-US" sz="1600" dirty="0" smtClean="0"/>
              <a:t> </a:t>
            </a:r>
            <a:r>
              <a:rPr lang="sr-Cyrl-RS" sz="1600" dirty="0" smtClean="0"/>
              <a:t>киселина</a:t>
            </a:r>
            <a:r>
              <a:rPr lang="en-US" sz="1600" dirty="0" smtClean="0"/>
              <a:t> </a:t>
            </a:r>
            <a:r>
              <a:rPr lang="sr-Cyrl-RS" sz="1600" dirty="0" smtClean="0"/>
              <a:t>и</a:t>
            </a:r>
            <a:r>
              <a:rPr lang="en-US" sz="1600" dirty="0" smtClean="0"/>
              <a:t> </a:t>
            </a:r>
            <a:r>
              <a:rPr lang="sr-Cyrl-RS" sz="1600" dirty="0" smtClean="0"/>
              <a:t>њени</a:t>
            </a:r>
            <a:r>
              <a:rPr lang="en-US" sz="1600" dirty="0" smtClean="0"/>
              <a:t> </a:t>
            </a:r>
            <a:r>
              <a:rPr lang="sr-Cyrl-RS" sz="1600" dirty="0" smtClean="0"/>
              <a:t>деривати</a:t>
            </a:r>
          </a:p>
          <a:p>
            <a:r>
              <a:rPr lang="sr-Cyrl-RS" sz="1600" dirty="0" smtClean="0"/>
              <a:t>клопидогрел</a:t>
            </a:r>
            <a:r>
              <a:rPr lang="en-US" sz="1600" dirty="0" smtClean="0"/>
              <a:t>, </a:t>
            </a:r>
            <a:r>
              <a:rPr lang="sr-Cyrl-RS" sz="1600" dirty="0" smtClean="0"/>
              <a:t>тиклопидин</a:t>
            </a:r>
            <a:r>
              <a:rPr lang="en-US" sz="1600" dirty="0" smtClean="0"/>
              <a:t>, </a:t>
            </a:r>
            <a:endParaRPr lang="sr-Cyrl-RS" sz="1600" dirty="0" smtClean="0"/>
          </a:p>
          <a:p>
            <a:r>
              <a:rPr lang="sr-Cyrl-RS" sz="1600" dirty="0" smtClean="0"/>
              <a:t>НСАИЛ </a:t>
            </a:r>
            <a:r>
              <a:rPr lang="en-US" sz="1600" dirty="0" smtClean="0"/>
              <a:t>(</a:t>
            </a:r>
            <a:r>
              <a:rPr lang="sr-Cyrl-RS" sz="1600" dirty="0" smtClean="0"/>
              <a:t>фенилбутазон, сулфинпиразон)</a:t>
            </a:r>
            <a:endParaRPr lang="en-US" sz="1600" dirty="0" smtClean="0"/>
          </a:p>
          <a:p>
            <a:r>
              <a:rPr lang="sr-Cyrl-RS" sz="1600" dirty="0" smtClean="0"/>
              <a:t>парацетамол</a:t>
            </a:r>
          </a:p>
          <a:p>
            <a:r>
              <a:rPr lang="sr-Cyrl-RS" sz="1600" dirty="0" smtClean="0"/>
              <a:t>алопуринол</a:t>
            </a:r>
            <a:r>
              <a:rPr lang="en-US" sz="1600" dirty="0" smtClean="0"/>
              <a:t> </a:t>
            </a:r>
            <a:endParaRPr lang="sr-Cyrl-RS" sz="1600" dirty="0" smtClean="0"/>
          </a:p>
          <a:p>
            <a:r>
              <a:rPr lang="sr-Cyrl-RS" sz="1600" dirty="0" smtClean="0"/>
              <a:t>анаболички</a:t>
            </a:r>
            <a:r>
              <a:rPr lang="en-US" sz="1600" dirty="0" smtClean="0"/>
              <a:t> </a:t>
            </a:r>
            <a:r>
              <a:rPr lang="sr-Cyrl-RS" sz="1600" dirty="0" smtClean="0"/>
              <a:t>стероиди и</a:t>
            </a:r>
            <a:r>
              <a:rPr lang="en-US" sz="1600" dirty="0" smtClean="0"/>
              <a:t> </a:t>
            </a:r>
            <a:r>
              <a:rPr lang="sr-Cyrl-RS" sz="1600" dirty="0" smtClean="0"/>
              <a:t>тестостер</a:t>
            </a:r>
            <a:r>
              <a:rPr lang="en-US" sz="1600" dirty="0" smtClean="0"/>
              <a:t>o</a:t>
            </a:r>
            <a:r>
              <a:rPr lang="sr-Cyrl-RS" sz="1600" dirty="0" smtClean="0"/>
              <a:t>н</a:t>
            </a:r>
            <a:endParaRPr lang="en-US" sz="1600" dirty="0" smtClean="0"/>
          </a:p>
          <a:p>
            <a:r>
              <a:rPr lang="en-US" sz="1600" dirty="0" smtClean="0"/>
              <a:t>SSRIs</a:t>
            </a:r>
          </a:p>
          <a:p>
            <a:r>
              <a:rPr lang="sr-Cyrl-RS" sz="1600" dirty="0" smtClean="0"/>
              <a:t>деривати</a:t>
            </a:r>
            <a:r>
              <a:rPr lang="en-US" sz="1600" dirty="0" smtClean="0"/>
              <a:t> </a:t>
            </a:r>
            <a:r>
              <a:rPr lang="sr-Cyrl-RS" sz="1600" dirty="0" smtClean="0"/>
              <a:t>сулфонилурее</a:t>
            </a:r>
            <a:endParaRPr lang="en-US" sz="1600" dirty="0" smtClean="0"/>
          </a:p>
          <a:p>
            <a:r>
              <a:rPr lang="sr-Cyrl-RS" sz="1600" dirty="0" smtClean="0"/>
              <a:t>левотироксин</a:t>
            </a:r>
            <a:endParaRPr lang="en-US" sz="1600" dirty="0" smtClean="0"/>
          </a:p>
          <a:p>
            <a:r>
              <a:rPr lang="sr-Cyrl-RS" sz="1600" dirty="0" smtClean="0"/>
              <a:t>кортикостероиди</a:t>
            </a:r>
            <a:endParaRPr lang="en-US" sz="1600" dirty="0" smtClean="0"/>
          </a:p>
          <a:p>
            <a:r>
              <a:rPr lang="sr-Cyrl-RS" sz="1600" dirty="0" smtClean="0"/>
              <a:t>антациди</a:t>
            </a:r>
            <a:r>
              <a:rPr lang="en-US" sz="1600" dirty="0" smtClean="0"/>
              <a:t> </a:t>
            </a:r>
            <a:r>
              <a:rPr lang="sr-Cyrl-RS" sz="1600" dirty="0" smtClean="0"/>
              <a:t>и Х</a:t>
            </a:r>
            <a:r>
              <a:rPr lang="sr-Cyrl-RS" sz="1600" baseline="-25000" dirty="0" smtClean="0"/>
              <a:t>2</a:t>
            </a:r>
            <a:r>
              <a:rPr lang="en-US" sz="1600" dirty="0" smtClean="0"/>
              <a:t> </a:t>
            </a:r>
            <a:r>
              <a:rPr lang="sr-Cyrl-RS" sz="1600" dirty="0" smtClean="0"/>
              <a:t>антагонисти</a:t>
            </a:r>
            <a:endParaRPr lang="en-US" sz="1600" dirty="0" smtClean="0"/>
          </a:p>
          <a:p>
            <a:endParaRPr lang="en-US" sz="1600" dirty="0" smtClean="0"/>
          </a:p>
          <a:p>
            <a:endParaRPr lang="sr-Cyrl-RS" sz="1600" dirty="0" smtClean="0"/>
          </a:p>
          <a:p>
            <a:endParaRPr lang="sr-Cyrl-RS" sz="1600" dirty="0" smtClean="0"/>
          </a:p>
          <a:p>
            <a:endParaRPr lang="sr-Cyrl-RS" dirty="0" smtClean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860032" y="1628800"/>
            <a:ext cx="3538736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R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Лекови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sr-Cyrl-R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који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sr-Cyrl-RS" sz="16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смањују</a:t>
            </a:r>
            <a:r>
              <a:rPr kumimoji="0" lang="sr-Cyrl-RS" sz="1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sr-Cyrl-R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дејство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sr-Cyrl-R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аценокумарола: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sr-Cyrl-R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sr-Cyrl-RS" sz="1600" dirty="0" smtClean="0">
                <a:latin typeface="Arial" pitchFamily="34" charset="0"/>
                <a:cs typeface="Arial" pitchFamily="34" charset="0"/>
              </a:rPr>
              <a:t>р</a:t>
            </a:r>
            <a:r>
              <a:rPr kumimoji="0" lang="sr-Cyrl-R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итонавир, индинавир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sr-Cyrl-RS" sz="1600" dirty="0" smtClean="0">
                <a:latin typeface="Arial" pitchFamily="34" charset="0"/>
                <a:cs typeface="Arial" pitchFamily="34" charset="0"/>
              </a:rPr>
              <a:t>ф</a:t>
            </a:r>
            <a:r>
              <a:rPr kumimoji="0" lang="sr-Cyrl-R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енобарбитон, карбамазепин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R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кантарион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sr-Cyrl-RS" sz="1600" dirty="0" smtClean="0">
                <a:latin typeface="Arial" pitchFamily="34" charset="0"/>
                <a:cs typeface="Arial" pitchFamily="34" charset="0"/>
              </a:rPr>
              <a:t>т</a:t>
            </a:r>
            <a:r>
              <a:rPr kumimoji="0" lang="sr-Cyrl-R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иазидни диуретици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sr-Cyrl-RS" sz="1600" dirty="0" smtClean="0">
                <a:latin typeface="Arial" pitchFamily="34" charset="0"/>
                <a:cs typeface="Arial" pitchFamily="34" charset="0"/>
              </a:rPr>
              <a:t>а</a:t>
            </a:r>
            <a:r>
              <a:rPr kumimoji="0" lang="sr-Cyrl-R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нтинеопластици (азатиоприн, 6-меркаптопурин)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R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холестирамин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sr-Cyrl-RS" sz="1600" dirty="0" smtClean="0">
                <a:latin typeface="Arial" pitchFamily="34" charset="0"/>
                <a:cs typeface="Arial" pitchFamily="34" charset="0"/>
              </a:rPr>
              <a:t>о</a:t>
            </a:r>
            <a:r>
              <a:rPr kumimoji="0" lang="sr-Cyrl-R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рални контрацептиви (левоноргестрел</a:t>
            </a:r>
            <a:r>
              <a:rPr kumimoji="0" lang="sr-Cyrl-R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и етинилестрадиол</a:t>
            </a:r>
            <a:r>
              <a:rPr kumimoji="0" lang="sr-Cyrl-R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)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R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рифампицин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sr-Cyrl-R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sr-Cyrl-R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sr-Cyrl-R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9992" y="5805264"/>
            <a:ext cx="464400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!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500" b="1" u="sng" dirty="0" smtClean="0">
                <a:latin typeface="Arial" pitchFamily="34" charset="0"/>
                <a:cs typeface="Arial" pitchFamily="34" charset="0"/>
              </a:rPr>
              <a:t>Избегавати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 храну и суплементе са антикоагулантним/антитромбоцитним дејством (бели лук, ђумбир, боровница, гинко билоба) </a:t>
            </a:r>
            <a:r>
              <a:rPr lang="ru-RU" sz="15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!</a:t>
            </a:r>
            <a:endParaRPr lang="en-US" sz="15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Up Arrow 5"/>
          <p:cNvSpPr/>
          <p:nvPr/>
        </p:nvSpPr>
        <p:spPr>
          <a:xfrm>
            <a:off x="3923928" y="1556792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8388424" y="1700808"/>
            <a:ext cx="216024" cy="57606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Фенпрокумон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257800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/>
              <a:t>Дугоделујући</a:t>
            </a:r>
            <a:r>
              <a:rPr lang="en-US" dirty="0" smtClean="0"/>
              <a:t> </a:t>
            </a:r>
            <a:r>
              <a:rPr lang="sr-Cyrl-RS" dirty="0" smtClean="0"/>
              <a:t>антикоагуланс</a:t>
            </a:r>
            <a:r>
              <a:rPr lang="en-US" dirty="0" smtClean="0"/>
              <a:t> </a:t>
            </a:r>
            <a:r>
              <a:rPr lang="sr-Cyrl-RS" dirty="0" smtClean="0"/>
              <a:t>са</a:t>
            </a:r>
            <a:r>
              <a:rPr lang="en-US" dirty="0" smtClean="0"/>
              <a:t> </a:t>
            </a:r>
            <a:r>
              <a:rPr lang="sr-Cyrl-RS" dirty="0" smtClean="0"/>
              <a:t>уском</a:t>
            </a:r>
            <a:r>
              <a:rPr lang="en-US" dirty="0" smtClean="0"/>
              <a:t> </a:t>
            </a:r>
            <a:r>
              <a:rPr lang="sr-Cyrl-RS" dirty="0" smtClean="0"/>
              <a:t>терапијском</a:t>
            </a:r>
            <a:r>
              <a:rPr lang="en-US" dirty="0" smtClean="0"/>
              <a:t> </a:t>
            </a:r>
            <a:r>
              <a:rPr lang="sr-Cyrl-RS" dirty="0" smtClean="0"/>
              <a:t>ширином</a:t>
            </a:r>
            <a:r>
              <a:rPr lang="en-US" dirty="0" smtClean="0"/>
              <a:t> </a:t>
            </a:r>
            <a:endParaRPr lang="sr-Cyrl-RS" dirty="0" smtClean="0"/>
          </a:p>
          <a:p>
            <a:r>
              <a:rPr lang="sr-Cyrl-RS" dirty="0" smtClean="0"/>
              <a:t>Индикације: </a:t>
            </a:r>
          </a:p>
          <a:p>
            <a:pPr lvl="1"/>
            <a:r>
              <a:rPr lang="sr-Cyrl-RS" dirty="0" smtClean="0"/>
              <a:t>терапија и</a:t>
            </a:r>
            <a:r>
              <a:rPr lang="en-US" dirty="0" smtClean="0"/>
              <a:t> </a:t>
            </a:r>
            <a:r>
              <a:rPr lang="sr-Cyrl-RS" dirty="0" smtClean="0"/>
              <a:t>превенција</a:t>
            </a:r>
            <a:r>
              <a:rPr lang="en-US" dirty="0" smtClean="0"/>
              <a:t> </a:t>
            </a:r>
            <a:r>
              <a:rPr lang="sr-Cyrl-RS" dirty="0" smtClean="0"/>
              <a:t>дубоке</a:t>
            </a:r>
            <a:r>
              <a:rPr lang="en-US" dirty="0" smtClean="0"/>
              <a:t> </a:t>
            </a:r>
            <a:r>
              <a:rPr lang="sr-Cyrl-RS" dirty="0" smtClean="0"/>
              <a:t>венске</a:t>
            </a:r>
            <a:r>
              <a:rPr lang="en-US" dirty="0" smtClean="0"/>
              <a:t> </a:t>
            </a:r>
            <a:r>
              <a:rPr lang="sr-Cyrl-RS" dirty="0" smtClean="0"/>
              <a:t>тромбозе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плућне</a:t>
            </a:r>
            <a:r>
              <a:rPr lang="en-US" dirty="0" smtClean="0"/>
              <a:t> </a:t>
            </a:r>
            <a:r>
              <a:rPr lang="sr-Cyrl-RS" dirty="0" smtClean="0"/>
              <a:t>емболије</a:t>
            </a:r>
          </a:p>
          <a:p>
            <a:pPr lvl="1"/>
            <a:r>
              <a:rPr lang="sr-Cyrl-RS" dirty="0" smtClean="0"/>
              <a:t>превенција</a:t>
            </a:r>
            <a:r>
              <a:rPr lang="en-US" dirty="0" smtClean="0"/>
              <a:t> </a:t>
            </a:r>
            <a:r>
              <a:rPr lang="sr-Cyrl-RS" dirty="0" smtClean="0"/>
              <a:t>емболије</a:t>
            </a:r>
            <a:r>
              <a:rPr lang="en-US" dirty="0" smtClean="0"/>
              <a:t> </a:t>
            </a:r>
            <a:r>
              <a:rPr lang="sr-Cyrl-RS" dirty="0" smtClean="0"/>
              <a:t>код</a:t>
            </a:r>
            <a:r>
              <a:rPr lang="en-US" dirty="0" smtClean="0"/>
              <a:t> </a:t>
            </a:r>
            <a:r>
              <a:rPr lang="sr-Cyrl-RS" dirty="0" smtClean="0"/>
              <a:t>пацијената</a:t>
            </a:r>
            <a:r>
              <a:rPr lang="en-US" dirty="0" smtClean="0"/>
              <a:t> </a:t>
            </a:r>
            <a:r>
              <a:rPr lang="sr-Cyrl-RS" dirty="0" smtClean="0"/>
              <a:t>са АФ и</a:t>
            </a:r>
            <a:r>
              <a:rPr lang="en-US" dirty="0" smtClean="0"/>
              <a:t> </a:t>
            </a:r>
            <a:r>
              <a:rPr lang="sr-Cyrl-RS" dirty="0" smtClean="0"/>
              <a:t>вештачким срчаним</a:t>
            </a:r>
            <a:r>
              <a:rPr lang="en-US" dirty="0" smtClean="0"/>
              <a:t> </a:t>
            </a:r>
            <a:r>
              <a:rPr lang="sr-Cyrl-RS" dirty="0" smtClean="0"/>
              <a:t>залисцима</a:t>
            </a:r>
          </a:p>
          <a:p>
            <a:pPr lvl="1"/>
            <a:r>
              <a:rPr lang="sr-Cyrl-RS" dirty="0" smtClean="0"/>
              <a:t>превенција можданог</a:t>
            </a:r>
            <a:r>
              <a:rPr lang="en-US" dirty="0" smtClean="0"/>
              <a:t> </a:t>
            </a:r>
            <a:r>
              <a:rPr lang="sr-Cyrl-RS" dirty="0" smtClean="0"/>
              <a:t>удара</a:t>
            </a:r>
            <a:r>
              <a:rPr lang="en-US" dirty="0" smtClean="0"/>
              <a:t>, </a:t>
            </a:r>
            <a:r>
              <a:rPr lang="sr-Cyrl-RS" dirty="0" smtClean="0"/>
              <a:t>поновног</a:t>
            </a:r>
            <a:r>
              <a:rPr lang="en-US" dirty="0" smtClean="0"/>
              <a:t> </a:t>
            </a:r>
            <a:r>
              <a:rPr lang="sr-Cyrl-RS" dirty="0" smtClean="0"/>
              <a:t>инфаркта</a:t>
            </a:r>
            <a:r>
              <a:rPr lang="en-US" dirty="0" smtClean="0"/>
              <a:t> </a:t>
            </a:r>
            <a:r>
              <a:rPr lang="sr-Cyrl-RS" dirty="0" smtClean="0"/>
              <a:t>или</a:t>
            </a:r>
            <a:r>
              <a:rPr lang="en-US" dirty="0" smtClean="0"/>
              <a:t> </a:t>
            </a:r>
            <a:r>
              <a:rPr lang="sr-Cyrl-RS" dirty="0" smtClean="0"/>
              <a:t>изненадне</a:t>
            </a:r>
            <a:r>
              <a:rPr lang="en-US" dirty="0" smtClean="0"/>
              <a:t> </a:t>
            </a:r>
            <a:r>
              <a:rPr lang="sr-Cyrl-RS" dirty="0" smtClean="0"/>
              <a:t>смрти</a:t>
            </a:r>
            <a:r>
              <a:rPr lang="en-US" dirty="0" smtClean="0"/>
              <a:t> </a:t>
            </a:r>
            <a:r>
              <a:rPr lang="sr-Cyrl-RS" dirty="0" smtClean="0"/>
              <a:t>код</a:t>
            </a:r>
            <a:r>
              <a:rPr lang="en-US" dirty="0" smtClean="0"/>
              <a:t> </a:t>
            </a:r>
            <a:r>
              <a:rPr lang="sr-Cyrl-RS" dirty="0" smtClean="0"/>
              <a:t>пацијената</a:t>
            </a:r>
            <a:r>
              <a:rPr lang="en-US" dirty="0" smtClean="0"/>
              <a:t> </a:t>
            </a:r>
            <a:r>
              <a:rPr lang="sr-Cyrl-RS" dirty="0" smtClean="0"/>
              <a:t>са</a:t>
            </a:r>
            <a:r>
              <a:rPr lang="en-US" dirty="0" smtClean="0"/>
              <a:t> </a:t>
            </a:r>
            <a:r>
              <a:rPr lang="sr-Cyrl-RS" dirty="0" smtClean="0"/>
              <a:t>акутним</a:t>
            </a:r>
            <a:r>
              <a:rPr lang="en-US" dirty="0" smtClean="0"/>
              <a:t> </a:t>
            </a:r>
            <a:r>
              <a:rPr lang="sr-Cyrl-RS" dirty="0" smtClean="0"/>
              <a:t>инфарктом</a:t>
            </a:r>
            <a:r>
              <a:rPr lang="en-US" dirty="0" smtClean="0"/>
              <a:t> </a:t>
            </a:r>
            <a:r>
              <a:rPr lang="sr-Cyrl-RS" dirty="0" smtClean="0"/>
              <a:t>миокарда</a:t>
            </a:r>
          </a:p>
          <a:p>
            <a:r>
              <a:rPr lang="sr-Cyrl-RS" dirty="0" smtClean="0"/>
              <a:t>Биорасположивост након оралне примене скоро 100%</a:t>
            </a:r>
          </a:p>
          <a:p>
            <a:r>
              <a:rPr lang="sr-Cyrl-RS" dirty="0" smtClean="0"/>
              <a:t>Везивање за протеине плазме 99% (албумин)</a:t>
            </a:r>
          </a:p>
          <a:p>
            <a:r>
              <a:rPr lang="en-US" dirty="0" smtClean="0"/>
              <a:t>t</a:t>
            </a:r>
            <a:r>
              <a:rPr lang="sr-Cyrl-RS" baseline="-25000" dirty="0" smtClean="0"/>
              <a:t>1/2</a:t>
            </a:r>
            <a:r>
              <a:rPr lang="sr-Cyrl-RS" dirty="0" smtClean="0"/>
              <a:t>=5-6 дана</a:t>
            </a:r>
          </a:p>
          <a:p>
            <a:r>
              <a:rPr lang="sr-Cyrl-RS" dirty="0" smtClean="0"/>
              <a:t>Нежељена дејства:</a:t>
            </a:r>
          </a:p>
          <a:p>
            <a:pPr lvl="1"/>
            <a:r>
              <a:rPr lang="sr-Cyrl-RS" dirty="0" smtClean="0"/>
              <a:t>код 5-25% пацијената крварење из носа али и крварења опасна по живот (у мозгу, ГИТ-у, надбубрежним жлездама, плеуралној шупљини, перикарду или субдуралном простору) </a:t>
            </a:r>
          </a:p>
          <a:p>
            <a:pPr lvl="1"/>
            <a:r>
              <a:rPr lang="sr-Cyrl-RS" dirty="0" smtClean="0"/>
              <a:t>главобоља, мучнина, реверзибилни губитак косе, синдром љубичастих прстију и алергијски осип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Инхибитори фактора Ха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0691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Ефикасна употреба варфарина за превенцију можданог удара код особа са АФ је ограничена због:</a:t>
            </a:r>
          </a:p>
          <a:p>
            <a:pPr lvl="1"/>
            <a:r>
              <a:rPr lang="ru-RU" smtClean="0"/>
              <a:t>одложеног </a:t>
            </a:r>
            <a:r>
              <a:rPr lang="ru-RU" dirty="0" smtClean="0"/>
              <a:t>почетка деловања, </a:t>
            </a:r>
          </a:p>
          <a:p>
            <a:pPr lvl="1"/>
            <a:r>
              <a:rPr lang="ru-RU" dirty="0" smtClean="0"/>
              <a:t>уске терапијске ширине, </a:t>
            </a:r>
          </a:p>
          <a:p>
            <a:pPr lvl="1"/>
            <a:r>
              <a:rPr lang="ru-RU" dirty="0" smtClean="0"/>
              <a:t>потребе за редовним праћењем и тестирањем ИНР-а,</a:t>
            </a:r>
          </a:p>
          <a:p>
            <a:pPr lvl="1"/>
            <a:r>
              <a:rPr lang="ru-RU" dirty="0" smtClean="0"/>
              <a:t>бројних лек-лек и лек-храна интеракција</a:t>
            </a:r>
          </a:p>
          <a:p>
            <a:r>
              <a:rPr lang="sr-Cyrl-RS" dirty="0" smtClean="0">
                <a:solidFill>
                  <a:srgbClr val="FF0000"/>
                </a:solidFill>
              </a:rPr>
              <a:t>Ривароксабан</a:t>
            </a:r>
            <a:r>
              <a:rPr lang="en-US" dirty="0" smtClean="0">
                <a:solidFill>
                  <a:srgbClr val="FF0000"/>
                </a:solidFill>
              </a:rPr>
              <a:t>, a</a:t>
            </a:r>
            <a:r>
              <a:rPr lang="sr-Cyrl-RS" dirty="0" smtClean="0">
                <a:solidFill>
                  <a:srgbClr val="FF0000"/>
                </a:solidFill>
              </a:rPr>
              <a:t>пиксабан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sr-Cyrl-RS" dirty="0" smtClean="0">
                <a:solidFill>
                  <a:srgbClr val="FF0000"/>
                </a:solidFill>
              </a:rPr>
              <a:t>едоксабан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– </a:t>
            </a:r>
            <a:r>
              <a:rPr lang="sr-Cyrl-RS" u="sng" dirty="0" smtClean="0"/>
              <a:t>нови орални антикоагуланси</a:t>
            </a:r>
            <a:r>
              <a:rPr lang="sr-Cyrl-RS" dirty="0" smtClean="0"/>
              <a:t> који </a:t>
            </a:r>
            <a:r>
              <a:rPr lang="ru-RU" dirty="0" smtClean="0"/>
              <a:t>инхибирају фактор Ха, кључни протеин у каскади коагулације, те спречавају формирање тромба.</a:t>
            </a:r>
          </a:p>
          <a:p>
            <a:r>
              <a:rPr lang="sr-Cyrl-RS" u="sng" dirty="0" smtClean="0"/>
              <a:t>Предности</a:t>
            </a:r>
            <a:r>
              <a:rPr lang="sr-Cyrl-RS" dirty="0" smtClean="0"/>
              <a:t>:</a:t>
            </a:r>
          </a:p>
          <a:p>
            <a:pPr lvl="1"/>
            <a:r>
              <a:rPr lang="sr-Cyrl-RS" dirty="0" smtClean="0"/>
              <a:t>дозирање једном дневно</a:t>
            </a:r>
          </a:p>
          <a:p>
            <a:pPr lvl="1"/>
            <a:r>
              <a:rPr lang="sr-Cyrl-RS" dirty="0" smtClean="0"/>
              <a:t>значајно смањење ГИТ крварења </a:t>
            </a:r>
          </a:p>
          <a:p>
            <a:pPr lvl="1"/>
            <a:r>
              <a:rPr lang="sr-Cyrl-RS" dirty="0" smtClean="0"/>
              <a:t>боља комплијанса</a:t>
            </a:r>
            <a:endParaRPr lang="en-US" dirty="0" smtClean="0"/>
          </a:p>
          <a:p>
            <a:pPr lvl="1"/>
            <a:r>
              <a:rPr lang="sr-Cyrl-RS" dirty="0" smtClean="0"/>
              <a:t>не захтевају праћење тестова коагулације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Ривароксабан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K</a:t>
            </a:r>
            <a:r>
              <a:rPr lang="ru-RU" dirty="0" smtClean="0"/>
              <a:t>омпетитивно инхибира слободни фактор Ха и фактор Ха везан за тромб. </a:t>
            </a:r>
            <a:endParaRPr lang="en-US" dirty="0" smtClean="0"/>
          </a:p>
          <a:p>
            <a:r>
              <a:rPr lang="ru-RU" dirty="0" smtClean="0"/>
              <a:t>Фактор Ха је иначе потребан за активирање протромбина (фактор </a:t>
            </a:r>
            <a:r>
              <a:rPr lang="en-US" dirty="0" smtClean="0"/>
              <a:t>II</a:t>
            </a:r>
            <a:r>
              <a:rPr lang="ru-RU" dirty="0" smtClean="0"/>
              <a:t>) у тромбин (фактор </a:t>
            </a:r>
            <a:r>
              <a:rPr lang="en-US" dirty="0" err="1" smtClean="0"/>
              <a:t>IIa</a:t>
            </a:r>
            <a:r>
              <a:rPr lang="ru-RU" dirty="0" smtClean="0"/>
              <a:t>). Тромбин је серинска протеаза која је потребна за активирање фибриногена у фибрин</a:t>
            </a:r>
            <a:r>
              <a:rPr lang="en-US" dirty="0" smtClean="0"/>
              <a:t>. </a:t>
            </a:r>
            <a:endParaRPr lang="sr-Cyrl-RS" dirty="0" smtClean="0"/>
          </a:p>
          <a:p>
            <a:r>
              <a:rPr lang="sr-Cyrl-RS" dirty="0" smtClean="0"/>
              <a:t>Индикације:</a:t>
            </a:r>
          </a:p>
          <a:p>
            <a:pPr lvl="1"/>
            <a:r>
              <a:rPr lang="sr-Cyrl-RS" dirty="0" smtClean="0"/>
              <a:t>превенција венских тромбоемболијских догађаја </a:t>
            </a:r>
            <a:r>
              <a:rPr lang="en-US" dirty="0" smtClean="0"/>
              <a:t>(</a:t>
            </a:r>
            <a:r>
              <a:rPr lang="sr-Cyrl-RS" dirty="0" smtClean="0"/>
              <a:t>ВТЕ</a:t>
            </a:r>
            <a:r>
              <a:rPr lang="en-US" dirty="0" smtClean="0"/>
              <a:t>)</a:t>
            </a:r>
            <a:r>
              <a:rPr lang="sr-Cyrl-RS" dirty="0" smtClean="0"/>
              <a:t> код пацијената који су били подвргнути операцији тоталне замене колена или кука; </a:t>
            </a:r>
          </a:p>
          <a:p>
            <a:pPr lvl="1"/>
            <a:r>
              <a:rPr lang="sr-Cyrl-RS" dirty="0" smtClean="0"/>
              <a:t>превенција можданог удара и системске емболије код пацијената са невалвуларном АФ; </a:t>
            </a:r>
          </a:p>
          <a:p>
            <a:pPr lvl="1"/>
            <a:r>
              <a:rPr lang="sr-Cyrl-RS" dirty="0" smtClean="0"/>
              <a:t>лечење дубоке венске тромбозе и плућне емболије; </a:t>
            </a:r>
          </a:p>
          <a:p>
            <a:pPr lvl="1"/>
            <a:r>
              <a:rPr lang="sr-Cyrl-RS" dirty="0" smtClean="0"/>
              <a:t>у комбинацији са аспирином, за смањење ризика од великих кардиоваскуларних догађаја код пацијената са хроничном коронарном болешћу или обољењем периферних артерија</a:t>
            </a:r>
            <a:endParaRPr lang="en-US" dirty="0" smtClean="0"/>
          </a:p>
          <a:p>
            <a:pPr lvl="1"/>
            <a:r>
              <a:rPr lang="sr-Cyrl-RS" dirty="0" smtClean="0"/>
              <a:t>лечење и превенциј</a:t>
            </a:r>
            <a:r>
              <a:rPr lang="en-US" dirty="0" smtClean="0"/>
              <a:t>a </a:t>
            </a:r>
            <a:r>
              <a:rPr lang="sr-Cyrl-RS" dirty="0" smtClean="0"/>
              <a:t>ВТЕ код педијатријских пацијената (од рођења до 18 година) и за тромбопрофилаксу код педијатријских пацијената ≥2 године са урођеним срчаним обољењима</a:t>
            </a:r>
          </a:p>
          <a:p>
            <a:endParaRPr lang="sr-Cyrl-R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Ривароксабан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5257800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Контраиндикациј</a:t>
            </a:r>
            <a:r>
              <a:rPr lang="en-US" dirty="0" smtClean="0"/>
              <a:t>e</a:t>
            </a:r>
            <a:r>
              <a:rPr lang="sr-Cyrl-RS" dirty="0" smtClean="0"/>
              <a:t>: </a:t>
            </a:r>
            <a:endParaRPr lang="en-US" dirty="0" smtClean="0"/>
          </a:p>
          <a:p>
            <a:pPr lvl="1"/>
            <a:r>
              <a:rPr lang="sr-Cyrl-RS" dirty="0" smtClean="0"/>
              <a:t>тешка бубрежна инсуфицијенција (&lt;30</a:t>
            </a:r>
            <a:r>
              <a:rPr lang="en-US" dirty="0" smtClean="0"/>
              <a:t> ml</a:t>
            </a:r>
            <a:r>
              <a:rPr lang="sr-Cyrl-RS" dirty="0" smtClean="0"/>
              <a:t>/мин)</a:t>
            </a:r>
            <a:endParaRPr lang="en-US" dirty="0" smtClean="0"/>
          </a:p>
          <a:p>
            <a:pPr lvl="1"/>
            <a:r>
              <a:rPr lang="sr-Cyrl-RS" dirty="0" smtClean="0"/>
              <a:t>актуелно крварење</a:t>
            </a:r>
          </a:p>
          <a:p>
            <a:pPr lvl="1"/>
            <a:r>
              <a:rPr lang="sr-Cyrl-RS" dirty="0" smtClean="0"/>
              <a:t>антифосфолипидни синдром</a:t>
            </a:r>
            <a:endParaRPr lang="en-US" dirty="0" smtClean="0"/>
          </a:p>
          <a:p>
            <a:pPr lvl="1"/>
            <a:r>
              <a:rPr lang="sr-Cyrl-RS" dirty="0" smtClean="0"/>
              <a:t>трудноћа</a:t>
            </a:r>
          </a:p>
          <a:p>
            <a:r>
              <a:rPr lang="ru-RU" dirty="0" smtClean="0"/>
              <a:t>Нежељена дејства:</a:t>
            </a:r>
          </a:p>
          <a:p>
            <a:pPr lvl="1"/>
            <a:r>
              <a:rPr lang="sr-Cyrl-RS" dirty="0" smtClean="0"/>
              <a:t>к</a:t>
            </a:r>
            <a:r>
              <a:rPr lang="ru-RU" dirty="0" smtClean="0"/>
              <a:t>рварење</a:t>
            </a:r>
            <a:r>
              <a:rPr lang="en-US" dirty="0" smtClean="0"/>
              <a:t>, </a:t>
            </a:r>
            <a:r>
              <a:rPr lang="sr-Cyrl-RS" dirty="0" smtClean="0"/>
              <a:t>дисфункција црева или бешике</a:t>
            </a:r>
            <a:r>
              <a:rPr lang="en-US" dirty="0" smtClean="0"/>
              <a:t>, </a:t>
            </a:r>
            <a:r>
              <a:rPr lang="sr-Cyrl-RS" dirty="0" smtClean="0"/>
              <a:t>главобоља, бол у грудима, оток, вртоглавица</a:t>
            </a:r>
            <a:endParaRPr lang="ru-RU" dirty="0" smtClean="0"/>
          </a:p>
          <a:p>
            <a:r>
              <a:rPr lang="ru-RU" u="sng" dirty="0" smtClean="0"/>
              <a:t>Предозирање</a:t>
            </a:r>
            <a:r>
              <a:rPr lang="ru-RU" dirty="0" smtClean="0"/>
              <a:t> лечити активним угљем и мерама подршке (механичка компресија и хемодинамска подршка). Ако се крварење не контролише, могу се применити следећи прокоагуланси: </a:t>
            </a:r>
          </a:p>
          <a:p>
            <a:pPr lvl="1"/>
            <a:r>
              <a:rPr lang="ru-RU" dirty="0" smtClean="0"/>
              <a:t>концентрат активираног протромбинског комплекса</a:t>
            </a:r>
          </a:p>
          <a:p>
            <a:pPr lvl="1"/>
            <a:r>
              <a:rPr lang="ru-RU" dirty="0" smtClean="0"/>
              <a:t>концентрат протромбинског комплекса </a:t>
            </a:r>
          </a:p>
          <a:p>
            <a:pPr lvl="1"/>
            <a:r>
              <a:rPr lang="ru-RU" dirty="0" smtClean="0"/>
              <a:t>рекомбинантни фактор </a:t>
            </a:r>
            <a:r>
              <a:rPr lang="en-US" dirty="0" err="1" smtClean="0"/>
              <a:t>VIIa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Терапија атријалне фибрилације (АФ)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 избор терапије утичу коморбидитети, јер утичу на тежину саме аритмије и на субјективну толеранцију насталог поремећаја ритма.</a:t>
            </a:r>
          </a:p>
          <a:p>
            <a:r>
              <a:rPr lang="ru-RU" dirty="0" smtClean="0"/>
              <a:t>Циљ је одабрати терапију која ће довести до побољшања субјективних тегоба и превенције компликација, попут можданог удара. </a:t>
            </a:r>
          </a:p>
          <a:p>
            <a:r>
              <a:rPr lang="ru-RU" dirty="0" smtClean="0"/>
              <a:t>Ако је АФ нов</a:t>
            </a:r>
            <a:r>
              <a:rPr lang="en-US" dirty="0" smtClean="0"/>
              <a:t>o</a:t>
            </a:r>
            <a:r>
              <a:rPr lang="sr-Cyrl-RS" dirty="0" smtClean="0"/>
              <a:t>настала</a:t>
            </a:r>
            <a:r>
              <a:rPr lang="ru-RU" dirty="0" smtClean="0"/>
              <a:t> или кратког трајања, циљ је успостављање и одржавање синусног ритма.</a:t>
            </a:r>
          </a:p>
          <a:p>
            <a:r>
              <a:rPr lang="ru-RU" dirty="0" smtClean="0"/>
              <a:t>Терапија АФ подразумева примену </a:t>
            </a:r>
            <a:r>
              <a:rPr lang="ru-RU" u="sng" dirty="0" smtClean="0"/>
              <a:t>антиаритмика</a:t>
            </a:r>
            <a:r>
              <a:rPr lang="ru-RU" dirty="0" smtClean="0"/>
              <a:t>, а за превенцију компликација се користи </a:t>
            </a:r>
            <a:r>
              <a:rPr lang="ru-RU" u="sng" dirty="0" smtClean="0"/>
              <a:t>антикоагулантна терапија.</a:t>
            </a:r>
          </a:p>
          <a:p>
            <a:r>
              <a:rPr lang="ru-RU" dirty="0" smtClean="0"/>
              <a:t>Избор антиаритмика зависи од многих фактора:</a:t>
            </a:r>
          </a:p>
          <a:p>
            <a:pPr lvl="1"/>
            <a:r>
              <a:rPr lang="ru-RU" dirty="0" smtClean="0"/>
              <a:t>пол, старост, тежина симптома и основна кардиоваскуларна или нека друга хронична болест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sr-Cyrl-RS" dirty="0" smtClean="0"/>
              <a:t>пиксабан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06916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Апиксабан селективно инхибира фактор </a:t>
            </a:r>
            <a:r>
              <a:rPr lang="en-US" dirty="0" smtClean="0"/>
              <a:t>X</a:t>
            </a:r>
            <a:r>
              <a:rPr lang="ru-RU" dirty="0" smtClean="0"/>
              <a:t>а у његов</a:t>
            </a:r>
            <a:r>
              <a:rPr lang="en-US" dirty="0" smtClean="0"/>
              <a:t>o</a:t>
            </a:r>
            <a:r>
              <a:rPr lang="ru-RU" dirty="0" smtClean="0"/>
              <a:t>м слободн</a:t>
            </a:r>
            <a:r>
              <a:rPr lang="en-US" dirty="0" smtClean="0"/>
              <a:t>o</a:t>
            </a:r>
            <a:r>
              <a:rPr lang="ru-RU" dirty="0" smtClean="0"/>
              <a:t>м и везан</a:t>
            </a:r>
            <a:r>
              <a:rPr lang="en-US" dirty="0" smtClean="0"/>
              <a:t>o</a:t>
            </a:r>
            <a:r>
              <a:rPr lang="ru-RU" dirty="0" smtClean="0"/>
              <a:t>м обли</a:t>
            </a:r>
            <a:r>
              <a:rPr lang="sr-Cyrl-RS" dirty="0" smtClean="0"/>
              <a:t>ку</a:t>
            </a:r>
            <a:r>
              <a:rPr lang="ru-RU" dirty="0" smtClean="0"/>
              <a:t>, независно од антитромбин</a:t>
            </a:r>
            <a:r>
              <a:rPr lang="en-US" dirty="0" smtClean="0"/>
              <a:t>a</a:t>
            </a:r>
            <a:r>
              <a:rPr lang="ru-RU" dirty="0" smtClean="0"/>
              <a:t> </a:t>
            </a:r>
            <a:r>
              <a:rPr lang="en-US" dirty="0" smtClean="0"/>
              <a:t>III</a:t>
            </a:r>
            <a:r>
              <a:rPr lang="ru-RU" dirty="0" smtClean="0"/>
              <a:t>. </a:t>
            </a:r>
            <a:r>
              <a:rPr lang="en-US" dirty="0" smtClean="0"/>
              <a:t>T</a:t>
            </a:r>
            <a:r>
              <a:rPr lang="ru-RU" dirty="0" smtClean="0"/>
              <a:t>акође инхибира протром</a:t>
            </a:r>
            <a:r>
              <a:rPr lang="sr-Cyrl-RS" dirty="0" smtClean="0"/>
              <a:t>б</a:t>
            </a:r>
            <a:r>
              <a:rPr lang="ru-RU" dirty="0" smtClean="0"/>
              <a:t>иназу. </a:t>
            </a:r>
            <a:endParaRPr lang="en-US" dirty="0" smtClean="0"/>
          </a:p>
          <a:p>
            <a:r>
              <a:rPr lang="sr-Cyrl-RS" dirty="0" smtClean="0"/>
              <a:t>Мере опреза:</a:t>
            </a:r>
          </a:p>
          <a:p>
            <a:pPr lvl="1"/>
            <a:r>
              <a:rPr lang="sr-Cyrl-RS" dirty="0" smtClean="0"/>
              <a:t>тешка неконтролисана хипертензија</a:t>
            </a:r>
            <a:r>
              <a:rPr lang="en-US" dirty="0" smtClean="0"/>
              <a:t>, </a:t>
            </a:r>
            <a:r>
              <a:rPr lang="sr-Cyrl-RS" dirty="0" smtClean="0"/>
              <a:t>особе старије</a:t>
            </a:r>
            <a:r>
              <a:rPr lang="en-US" dirty="0" smtClean="0"/>
              <a:t> </a:t>
            </a:r>
            <a:r>
              <a:rPr lang="sr-Cyrl-RS" dirty="0" smtClean="0"/>
              <a:t>од</a:t>
            </a:r>
            <a:r>
              <a:rPr lang="en-US" dirty="0" smtClean="0"/>
              <a:t> 75 </a:t>
            </a:r>
            <a:r>
              <a:rPr lang="sr-Cyrl-RS" dirty="0" smtClean="0"/>
              <a:t>година, тешка бубрежна инсуфицијенција, пацијенти на</a:t>
            </a:r>
            <a:r>
              <a:rPr lang="en-US" dirty="0" smtClean="0"/>
              <a:t> </a:t>
            </a:r>
            <a:r>
              <a:rPr lang="sr-Cyrl-RS" dirty="0" smtClean="0"/>
              <a:t>дијализи, хепатичка инсуфицијенција, пацијенти са вештачким валвулама</a:t>
            </a:r>
            <a:r>
              <a:rPr lang="en-US" dirty="0" smtClean="0"/>
              <a:t>, </a:t>
            </a:r>
            <a:r>
              <a:rPr lang="sr-Cyrl-RS" dirty="0" smtClean="0"/>
              <a:t>ризик од крварења повећан код истовремене примене </a:t>
            </a:r>
            <a:r>
              <a:rPr lang="en-US" dirty="0" smtClean="0"/>
              <a:t>SSRI </a:t>
            </a:r>
            <a:r>
              <a:rPr lang="sr-Cyrl-RS" dirty="0" smtClean="0"/>
              <a:t>и </a:t>
            </a:r>
            <a:r>
              <a:rPr lang="en-US" dirty="0" smtClean="0"/>
              <a:t>SNRI </a:t>
            </a:r>
            <a:r>
              <a:rPr lang="sr-Cyrl-RS" dirty="0" smtClean="0"/>
              <a:t>антидепресива, НСАИЛ укључујући ацетилсалицилну киселину, као и антитромбоцитних лекова</a:t>
            </a:r>
          </a:p>
          <a:p>
            <a:pPr lvl="1"/>
            <a:r>
              <a:rPr lang="sr-Cyrl-RS" dirty="0" smtClean="0"/>
              <a:t>спинална</a:t>
            </a:r>
            <a:r>
              <a:rPr lang="en-US" dirty="0" smtClean="0"/>
              <a:t>/</a:t>
            </a:r>
            <a:r>
              <a:rPr lang="sr-Cyrl-RS" dirty="0" smtClean="0"/>
              <a:t>епидурална</a:t>
            </a:r>
            <a:r>
              <a:rPr lang="en-US" dirty="0" smtClean="0"/>
              <a:t> </a:t>
            </a:r>
            <a:r>
              <a:rPr lang="sr-Cyrl-RS" dirty="0" smtClean="0"/>
              <a:t>анестезија</a:t>
            </a:r>
            <a:r>
              <a:rPr lang="en-US" dirty="0" smtClean="0"/>
              <a:t> </a:t>
            </a:r>
            <a:r>
              <a:rPr lang="sr-Cyrl-RS" dirty="0" smtClean="0"/>
              <a:t>или</a:t>
            </a:r>
            <a:r>
              <a:rPr lang="en-US" dirty="0" smtClean="0"/>
              <a:t> </a:t>
            </a:r>
            <a:r>
              <a:rPr lang="sr-Cyrl-RS" dirty="0" smtClean="0"/>
              <a:t>пункција: постоји</a:t>
            </a:r>
            <a:r>
              <a:rPr lang="en-US" dirty="0" smtClean="0"/>
              <a:t> </a:t>
            </a:r>
            <a:r>
              <a:rPr lang="sr-Cyrl-RS" dirty="0" smtClean="0"/>
              <a:t>ризик</a:t>
            </a:r>
            <a:r>
              <a:rPr lang="en-US" dirty="0" smtClean="0"/>
              <a:t> </a:t>
            </a:r>
            <a:r>
              <a:rPr lang="sr-Cyrl-RS" dirty="0" smtClean="0"/>
              <a:t>од</a:t>
            </a:r>
            <a:r>
              <a:rPr lang="en-US" dirty="0" smtClean="0"/>
              <a:t> </a:t>
            </a:r>
            <a:r>
              <a:rPr lang="sr-Cyrl-RS" dirty="0" smtClean="0"/>
              <a:t>настајања</a:t>
            </a:r>
            <a:r>
              <a:rPr lang="en-US" dirty="0" smtClean="0"/>
              <a:t> </a:t>
            </a:r>
            <a:r>
              <a:rPr lang="sr-Cyrl-RS" dirty="0" smtClean="0"/>
              <a:t>епидуралног</a:t>
            </a:r>
            <a:r>
              <a:rPr lang="en-US" dirty="0" smtClean="0"/>
              <a:t> </a:t>
            </a:r>
            <a:r>
              <a:rPr lang="sr-Cyrl-RS" dirty="0" smtClean="0"/>
              <a:t>или</a:t>
            </a:r>
            <a:r>
              <a:rPr lang="en-US" dirty="0" smtClean="0"/>
              <a:t> </a:t>
            </a:r>
            <a:r>
              <a:rPr lang="sr-Cyrl-RS" dirty="0" smtClean="0"/>
              <a:t>спиналног</a:t>
            </a:r>
            <a:r>
              <a:rPr lang="en-US" dirty="0" smtClean="0"/>
              <a:t> </a:t>
            </a:r>
            <a:r>
              <a:rPr lang="sr-Cyrl-RS" dirty="0" smtClean="0"/>
              <a:t>хематома</a:t>
            </a:r>
            <a:r>
              <a:rPr lang="en-US" dirty="0" smtClean="0"/>
              <a:t> </a:t>
            </a:r>
            <a:r>
              <a:rPr lang="sr-Cyrl-RS" dirty="0" smtClean="0"/>
              <a:t>који</a:t>
            </a:r>
            <a:r>
              <a:rPr lang="en-US" dirty="0" smtClean="0"/>
              <a:t> </a:t>
            </a:r>
            <a:r>
              <a:rPr lang="sr-Cyrl-RS" dirty="0" smtClean="0"/>
              <a:t>може</a:t>
            </a:r>
            <a:r>
              <a:rPr lang="en-US" dirty="0" smtClean="0"/>
              <a:t> </a:t>
            </a:r>
            <a:r>
              <a:rPr lang="sr-Cyrl-RS" dirty="0" smtClean="0"/>
              <a:t>изазвати дуготрајну</a:t>
            </a:r>
            <a:r>
              <a:rPr lang="en-US" dirty="0" smtClean="0"/>
              <a:t> </a:t>
            </a:r>
            <a:r>
              <a:rPr lang="sr-Cyrl-RS" dirty="0" smtClean="0"/>
              <a:t>или</a:t>
            </a:r>
            <a:r>
              <a:rPr lang="en-US" dirty="0" smtClean="0"/>
              <a:t> </a:t>
            </a:r>
            <a:r>
              <a:rPr lang="sr-Cyrl-RS" dirty="0" smtClean="0"/>
              <a:t>трајну</a:t>
            </a:r>
            <a:r>
              <a:rPr lang="en-US" dirty="0" smtClean="0"/>
              <a:t> </a:t>
            </a:r>
            <a:r>
              <a:rPr lang="sr-Cyrl-RS" dirty="0" smtClean="0"/>
              <a:t>парализу. Постоперативна</a:t>
            </a:r>
            <a:r>
              <a:rPr lang="vi-VN" dirty="0" smtClean="0"/>
              <a:t> </a:t>
            </a:r>
            <a:r>
              <a:rPr lang="sr-Cyrl-RS" dirty="0" smtClean="0"/>
              <a:t>примена</a:t>
            </a:r>
            <a:r>
              <a:rPr lang="vi-VN" dirty="0" smtClean="0"/>
              <a:t> </a:t>
            </a:r>
            <a:r>
              <a:rPr lang="sr-Cyrl-RS" dirty="0" smtClean="0"/>
              <a:t>трајног</a:t>
            </a:r>
            <a:r>
              <a:rPr lang="vi-VN" dirty="0" smtClean="0"/>
              <a:t> </a:t>
            </a:r>
            <a:r>
              <a:rPr lang="sr-Cyrl-RS" dirty="0" smtClean="0"/>
              <a:t>епидуралног</a:t>
            </a:r>
            <a:r>
              <a:rPr lang="vi-VN" dirty="0" smtClean="0"/>
              <a:t> </a:t>
            </a:r>
            <a:r>
              <a:rPr lang="sr-Cyrl-RS" dirty="0" smtClean="0"/>
              <a:t>катетера</a:t>
            </a:r>
            <a:r>
              <a:rPr lang="vi-VN" dirty="0" smtClean="0"/>
              <a:t> </a:t>
            </a:r>
            <a:r>
              <a:rPr lang="sr-Cyrl-RS" dirty="0" smtClean="0"/>
              <a:t>или</a:t>
            </a:r>
            <a:r>
              <a:rPr lang="vi-VN" dirty="0" smtClean="0"/>
              <a:t> </a:t>
            </a:r>
            <a:r>
              <a:rPr lang="sr-Cyrl-RS" dirty="0" smtClean="0"/>
              <a:t>истовремена примена</a:t>
            </a:r>
            <a:r>
              <a:rPr lang="vi-VN" dirty="0" smtClean="0"/>
              <a:t> </a:t>
            </a:r>
            <a:r>
              <a:rPr lang="sr-Cyrl-RS" dirty="0" smtClean="0"/>
              <a:t>лекова</a:t>
            </a:r>
            <a:r>
              <a:rPr lang="vi-VN" dirty="0" smtClean="0"/>
              <a:t> </a:t>
            </a:r>
            <a:r>
              <a:rPr lang="sr-Cyrl-RS" dirty="0" smtClean="0"/>
              <a:t>који</a:t>
            </a:r>
            <a:r>
              <a:rPr lang="vi-VN" dirty="0" smtClean="0"/>
              <a:t> </a:t>
            </a:r>
            <a:r>
              <a:rPr lang="sr-Cyrl-RS" dirty="0" smtClean="0"/>
              <a:t>утичу</a:t>
            </a:r>
            <a:r>
              <a:rPr lang="vi-VN" dirty="0" smtClean="0"/>
              <a:t> </a:t>
            </a:r>
            <a:r>
              <a:rPr lang="sr-Cyrl-RS" dirty="0" smtClean="0"/>
              <a:t>на</a:t>
            </a:r>
            <a:r>
              <a:rPr lang="vi-VN" dirty="0" smtClean="0"/>
              <a:t> </a:t>
            </a:r>
            <a:r>
              <a:rPr lang="sr-Cyrl-RS" dirty="0" smtClean="0"/>
              <a:t>хемостазу</a:t>
            </a:r>
            <a:r>
              <a:rPr lang="vi-VN" dirty="0" smtClean="0"/>
              <a:t> </a:t>
            </a:r>
            <a:r>
              <a:rPr lang="sr-Cyrl-RS" dirty="0" smtClean="0"/>
              <a:t>могу</a:t>
            </a:r>
            <a:r>
              <a:rPr lang="vi-VN" dirty="0" smtClean="0"/>
              <a:t> </a:t>
            </a:r>
            <a:r>
              <a:rPr lang="sr-Cyrl-RS" dirty="0" smtClean="0"/>
              <a:t>повећати</a:t>
            </a:r>
            <a:r>
              <a:rPr lang="vi-VN" dirty="0" smtClean="0"/>
              <a:t> </a:t>
            </a:r>
            <a:r>
              <a:rPr lang="sr-Cyrl-RS" dirty="0" smtClean="0"/>
              <a:t>ризик</a:t>
            </a:r>
            <a:r>
              <a:rPr lang="vi-VN" dirty="0" smtClean="0"/>
              <a:t> </a:t>
            </a:r>
            <a:r>
              <a:rPr lang="sr-Cyrl-RS" dirty="0" smtClean="0"/>
              <a:t>од</a:t>
            </a:r>
            <a:r>
              <a:rPr lang="vi-VN" dirty="0" smtClean="0"/>
              <a:t> </a:t>
            </a:r>
            <a:r>
              <a:rPr lang="sr-Cyrl-RS" dirty="0" smtClean="0"/>
              <a:t>наведених</a:t>
            </a:r>
            <a:r>
              <a:rPr lang="vi-VN" dirty="0" smtClean="0"/>
              <a:t> </a:t>
            </a:r>
            <a:r>
              <a:rPr lang="sr-Cyrl-RS" dirty="0" smtClean="0"/>
              <a:t>догађаја</a:t>
            </a:r>
            <a:r>
              <a:rPr lang="vi-VN" dirty="0" smtClean="0"/>
              <a:t>. </a:t>
            </a:r>
            <a:r>
              <a:rPr lang="sr-Cyrl-RS" dirty="0" smtClean="0"/>
              <a:t>Трајни</a:t>
            </a:r>
            <a:r>
              <a:rPr lang="vi-VN" dirty="0" smtClean="0"/>
              <a:t> </a:t>
            </a:r>
            <a:r>
              <a:rPr lang="sr-Cyrl-RS" dirty="0" smtClean="0"/>
              <a:t>епидурални</a:t>
            </a:r>
            <a:r>
              <a:rPr lang="vi-VN" dirty="0" smtClean="0"/>
              <a:t> </a:t>
            </a:r>
            <a:r>
              <a:rPr lang="sr-Cyrl-RS" dirty="0" smtClean="0"/>
              <a:t>или</a:t>
            </a:r>
            <a:r>
              <a:rPr lang="vi-VN" dirty="0" smtClean="0"/>
              <a:t> </a:t>
            </a:r>
            <a:r>
              <a:rPr lang="sr-Cyrl-RS" dirty="0" smtClean="0"/>
              <a:t>интратекални</a:t>
            </a:r>
            <a:r>
              <a:rPr lang="vi-VN" dirty="0" smtClean="0"/>
              <a:t> </a:t>
            </a:r>
            <a:r>
              <a:rPr lang="sr-Cyrl-RS" dirty="0" smtClean="0"/>
              <a:t>катетери</a:t>
            </a:r>
            <a:r>
              <a:rPr lang="vi-VN" dirty="0" smtClean="0"/>
              <a:t> </a:t>
            </a:r>
            <a:r>
              <a:rPr lang="sr-Cyrl-RS" dirty="0" smtClean="0"/>
              <a:t>морају</a:t>
            </a:r>
            <a:r>
              <a:rPr lang="vi-VN" dirty="0" smtClean="0"/>
              <a:t> </a:t>
            </a:r>
            <a:r>
              <a:rPr lang="sr-Cyrl-RS" dirty="0" smtClean="0"/>
              <a:t>се</a:t>
            </a:r>
            <a:r>
              <a:rPr lang="vi-VN" dirty="0" smtClean="0"/>
              <a:t> </a:t>
            </a:r>
            <a:r>
              <a:rPr lang="sr-Cyrl-RS" dirty="0" smtClean="0"/>
              <a:t>уклонити</a:t>
            </a:r>
            <a:r>
              <a:rPr lang="vi-VN" dirty="0" smtClean="0"/>
              <a:t> </a:t>
            </a:r>
            <a:r>
              <a:rPr lang="sr-Cyrl-RS" dirty="0" smtClean="0"/>
              <a:t>барем</a:t>
            </a:r>
            <a:r>
              <a:rPr lang="vi-VN" dirty="0" smtClean="0"/>
              <a:t> 5 </a:t>
            </a:r>
            <a:r>
              <a:rPr lang="sr-Cyrl-RS" dirty="0" smtClean="0"/>
              <a:t>сати</a:t>
            </a:r>
            <a:r>
              <a:rPr lang="vi-VN" dirty="0" smtClean="0"/>
              <a:t> </a:t>
            </a:r>
            <a:r>
              <a:rPr lang="sr-Cyrl-RS" dirty="0" smtClean="0"/>
              <a:t>пре</a:t>
            </a:r>
            <a:r>
              <a:rPr lang="vi-VN" dirty="0" smtClean="0"/>
              <a:t> </a:t>
            </a:r>
            <a:r>
              <a:rPr lang="sr-Cyrl-RS" dirty="0" smtClean="0"/>
              <a:t>примене</a:t>
            </a:r>
            <a:r>
              <a:rPr lang="vi-VN" dirty="0" smtClean="0"/>
              <a:t> </a:t>
            </a:r>
            <a:r>
              <a:rPr lang="sr-Cyrl-RS" dirty="0" smtClean="0"/>
              <a:t>прве</a:t>
            </a:r>
            <a:r>
              <a:rPr lang="vi-VN" dirty="0" smtClean="0"/>
              <a:t> </a:t>
            </a:r>
            <a:r>
              <a:rPr lang="sr-Cyrl-RS" dirty="0" smtClean="0"/>
              <a:t>дозе</a:t>
            </a:r>
            <a:r>
              <a:rPr lang="vi-VN" dirty="0" smtClean="0"/>
              <a:t> </a:t>
            </a:r>
            <a:r>
              <a:rPr lang="sr-Cyrl-RS" dirty="0" smtClean="0"/>
              <a:t>апиксабана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Апиксабан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Интеракције:</a:t>
            </a:r>
          </a:p>
          <a:p>
            <a:pPr lvl="1"/>
            <a:r>
              <a:rPr lang="sr-Cyrl-RS" dirty="0" smtClean="0"/>
              <a:t>примена</a:t>
            </a:r>
            <a:r>
              <a:rPr lang="en-US" dirty="0" smtClean="0"/>
              <a:t> </a:t>
            </a:r>
            <a:r>
              <a:rPr lang="sr-Cyrl-RS" dirty="0" smtClean="0"/>
              <a:t>апиксабана</a:t>
            </a:r>
            <a:r>
              <a:rPr lang="en-US" dirty="0" smtClean="0"/>
              <a:t> </a:t>
            </a:r>
            <a:r>
              <a:rPr lang="sr-Cyrl-RS" dirty="0" smtClean="0"/>
              <a:t>не</a:t>
            </a:r>
            <a:r>
              <a:rPr lang="en-US" dirty="0" smtClean="0"/>
              <a:t> </a:t>
            </a:r>
            <a:r>
              <a:rPr lang="sr-Cyrl-RS" dirty="0" smtClean="0"/>
              <a:t>препоручује</a:t>
            </a:r>
            <a:r>
              <a:rPr lang="en-US" dirty="0" smtClean="0"/>
              <a:t> </a:t>
            </a:r>
            <a:r>
              <a:rPr lang="sr-Cyrl-RS" dirty="0" smtClean="0"/>
              <a:t>се</a:t>
            </a:r>
            <a:r>
              <a:rPr lang="en-US" dirty="0" smtClean="0"/>
              <a:t> </a:t>
            </a:r>
            <a:r>
              <a:rPr lang="sr-Cyrl-RS" dirty="0" smtClean="0"/>
              <a:t>код болесника</a:t>
            </a:r>
            <a:r>
              <a:rPr lang="en-US" dirty="0" smtClean="0"/>
              <a:t> </a:t>
            </a:r>
            <a:r>
              <a:rPr lang="sr-Cyrl-RS" dirty="0" smtClean="0"/>
              <a:t>који</a:t>
            </a:r>
            <a:r>
              <a:rPr lang="en-US" dirty="0" smtClean="0"/>
              <a:t> </a:t>
            </a:r>
            <a:r>
              <a:rPr lang="sr-Cyrl-RS" dirty="0" smtClean="0"/>
              <a:t>истовремено примају</a:t>
            </a:r>
            <a:r>
              <a:rPr lang="en-US" dirty="0" smtClean="0"/>
              <a:t> </a:t>
            </a:r>
            <a:r>
              <a:rPr lang="sr-Cyrl-RS" dirty="0" smtClean="0"/>
              <a:t>снажне </a:t>
            </a:r>
            <a:r>
              <a:rPr lang="sr-Cyrl-RS" u="sng" dirty="0" smtClean="0"/>
              <a:t>инхибиторе</a:t>
            </a:r>
            <a:r>
              <a:rPr lang="en-US" dirty="0" smtClean="0"/>
              <a:t> CYP3</a:t>
            </a:r>
            <a:r>
              <a:rPr lang="sr-Cyrl-RS" dirty="0" smtClean="0"/>
              <a:t>А</a:t>
            </a:r>
            <a:r>
              <a:rPr lang="en-US" dirty="0" smtClean="0"/>
              <a:t>4 </a:t>
            </a:r>
            <a:r>
              <a:rPr lang="sr-Cyrl-RS" dirty="0" smtClean="0"/>
              <a:t>и</a:t>
            </a:r>
            <a:r>
              <a:rPr lang="en-US" dirty="0" smtClean="0"/>
              <a:t> P-</a:t>
            </a:r>
            <a:r>
              <a:rPr lang="sr-Cyrl-RS" dirty="0" smtClean="0"/>
              <a:t>гликопротеина (антимикотике- кетоконазол</a:t>
            </a:r>
            <a:r>
              <a:rPr lang="en-US" dirty="0" smtClean="0"/>
              <a:t>, </a:t>
            </a:r>
            <a:r>
              <a:rPr lang="sr-Cyrl-RS" dirty="0" smtClean="0"/>
              <a:t>итраконазол</a:t>
            </a:r>
            <a:r>
              <a:rPr lang="en-US" dirty="0" smtClean="0"/>
              <a:t>, </a:t>
            </a:r>
            <a:r>
              <a:rPr lang="sr-Cyrl-RS" dirty="0" smtClean="0"/>
              <a:t>вориконазол, посаконазол, и инхибиторе</a:t>
            </a:r>
            <a:r>
              <a:rPr lang="en-US" dirty="0" smtClean="0"/>
              <a:t> </a:t>
            </a:r>
            <a:r>
              <a:rPr lang="sr-Cyrl-RS" dirty="0" smtClean="0"/>
              <a:t>ХИВ</a:t>
            </a:r>
            <a:r>
              <a:rPr lang="en-US" dirty="0" smtClean="0"/>
              <a:t> </a:t>
            </a:r>
            <a:r>
              <a:rPr lang="sr-Cyrl-RS" dirty="0" smtClean="0"/>
              <a:t>протеазе</a:t>
            </a:r>
            <a:r>
              <a:rPr lang="en-US" dirty="0" smtClean="0"/>
              <a:t> </a:t>
            </a:r>
            <a:r>
              <a:rPr lang="sr-Cyrl-RS" dirty="0" smtClean="0"/>
              <a:t>– ритонавир) због ризика од крварења</a:t>
            </a:r>
          </a:p>
          <a:p>
            <a:pPr lvl="1"/>
            <a:r>
              <a:rPr lang="sr-Cyrl-RS" dirty="0" smtClean="0"/>
              <a:t>примена</a:t>
            </a:r>
            <a:r>
              <a:rPr lang="en-US" dirty="0" smtClean="0"/>
              <a:t> </a:t>
            </a:r>
            <a:r>
              <a:rPr lang="sr-Cyrl-RS" dirty="0" smtClean="0"/>
              <a:t>апиксабана</a:t>
            </a:r>
            <a:r>
              <a:rPr lang="en-US" dirty="0" smtClean="0"/>
              <a:t> </a:t>
            </a:r>
            <a:r>
              <a:rPr lang="sr-Cyrl-RS" dirty="0" smtClean="0"/>
              <a:t>не</a:t>
            </a:r>
            <a:r>
              <a:rPr lang="en-US" dirty="0" smtClean="0"/>
              <a:t> </a:t>
            </a:r>
            <a:r>
              <a:rPr lang="sr-Cyrl-RS" dirty="0" smtClean="0"/>
              <a:t>препоручује</a:t>
            </a:r>
            <a:r>
              <a:rPr lang="en-US" dirty="0" smtClean="0"/>
              <a:t> </a:t>
            </a:r>
            <a:r>
              <a:rPr lang="sr-Cyrl-RS" dirty="0" smtClean="0"/>
              <a:t>се</a:t>
            </a:r>
            <a:r>
              <a:rPr lang="en-US" dirty="0" smtClean="0"/>
              <a:t> </a:t>
            </a:r>
            <a:r>
              <a:rPr lang="sr-Cyrl-RS" dirty="0" smtClean="0"/>
              <a:t>код болесника</a:t>
            </a:r>
            <a:r>
              <a:rPr lang="en-US" dirty="0" smtClean="0"/>
              <a:t> </a:t>
            </a:r>
            <a:r>
              <a:rPr lang="sr-Cyrl-RS" dirty="0" smtClean="0"/>
              <a:t>који</a:t>
            </a:r>
            <a:r>
              <a:rPr lang="en-US" dirty="0" smtClean="0"/>
              <a:t> </a:t>
            </a:r>
            <a:r>
              <a:rPr lang="sr-Cyrl-RS" dirty="0" smtClean="0"/>
              <a:t>истовремено примају</a:t>
            </a:r>
            <a:r>
              <a:rPr lang="en-US" dirty="0" smtClean="0"/>
              <a:t> </a:t>
            </a:r>
            <a:r>
              <a:rPr lang="sr-Cyrl-RS" dirty="0" smtClean="0"/>
              <a:t>снажне </a:t>
            </a:r>
            <a:r>
              <a:rPr lang="sr-Cyrl-RS" u="sng" dirty="0" smtClean="0"/>
              <a:t>индукторе</a:t>
            </a:r>
            <a:r>
              <a:rPr lang="sr-Cyrl-RS" dirty="0" smtClean="0"/>
              <a:t> </a:t>
            </a:r>
            <a:r>
              <a:rPr lang="en-US" dirty="0" smtClean="0"/>
              <a:t>CYP3</a:t>
            </a:r>
            <a:r>
              <a:rPr lang="sr-Cyrl-RS" dirty="0" smtClean="0"/>
              <a:t>А</a:t>
            </a:r>
            <a:r>
              <a:rPr lang="en-US" dirty="0" smtClean="0"/>
              <a:t>4 </a:t>
            </a:r>
            <a:r>
              <a:rPr lang="sr-Cyrl-RS" dirty="0" smtClean="0"/>
              <a:t>и</a:t>
            </a:r>
            <a:r>
              <a:rPr lang="en-US" dirty="0" smtClean="0"/>
              <a:t> P-</a:t>
            </a:r>
            <a:r>
              <a:rPr lang="sr-Cyrl-RS" dirty="0" smtClean="0"/>
              <a:t>гликопротеина (рифампицин, фенитоин</a:t>
            </a:r>
            <a:r>
              <a:rPr lang="en-US" dirty="0" smtClean="0"/>
              <a:t>, </a:t>
            </a:r>
            <a:r>
              <a:rPr lang="sr-Cyrl-RS" dirty="0" smtClean="0"/>
              <a:t>карбамазепин</a:t>
            </a:r>
            <a:r>
              <a:rPr lang="en-US" dirty="0" smtClean="0"/>
              <a:t>, </a:t>
            </a:r>
            <a:r>
              <a:rPr lang="sr-Cyrl-RS" dirty="0" smtClean="0"/>
              <a:t>фенобарбитал,</a:t>
            </a:r>
            <a:r>
              <a:rPr lang="en-US" dirty="0" smtClean="0"/>
              <a:t> </a:t>
            </a:r>
            <a:r>
              <a:rPr lang="sr-Cyrl-RS" dirty="0" smtClean="0"/>
              <a:t>кантарион</a:t>
            </a:r>
            <a:r>
              <a:rPr lang="en-US" dirty="0" smtClean="0"/>
              <a:t>)</a:t>
            </a:r>
            <a:r>
              <a:rPr lang="sr-Cyrl-RS" dirty="0" smtClean="0"/>
              <a:t> због смањене ефикасности апиксабана</a:t>
            </a:r>
          </a:p>
          <a:p>
            <a:r>
              <a:rPr lang="sr-Cyrl-RS" dirty="0" smtClean="0"/>
              <a:t>Нежељена дејства:</a:t>
            </a:r>
          </a:p>
          <a:p>
            <a:pPr lvl="1"/>
            <a:r>
              <a:rPr lang="sr-Cyrl-RS" dirty="0" smtClean="0"/>
              <a:t>честа: анемија, тромбоцитопенија, крварења, мучнина, повећање вредности ГГТ, АСТ, кожни осип, модрице, хематурија, хипотензија</a:t>
            </a:r>
          </a:p>
          <a:p>
            <a:pPr lvl="1"/>
            <a:r>
              <a:rPr lang="sr-Cyrl-RS" dirty="0" smtClean="0"/>
              <a:t>ретка: ретроперитонеално крварење, крварење</a:t>
            </a:r>
            <a:r>
              <a:rPr lang="sr-Latn-RS" dirty="0" smtClean="0"/>
              <a:t> </a:t>
            </a:r>
            <a:r>
              <a:rPr lang="sr-Cyrl-RS" dirty="0" smtClean="0"/>
              <a:t>из ректума, десни, мозга, алергијски едем, анафилакса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</a:t>
            </a:r>
            <a:r>
              <a:rPr lang="sr-Cyrl-RS" dirty="0" smtClean="0"/>
              <a:t>доксабан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06916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Едоксабан је селективни инхибитор фактора Ха, серинске ендопептидазе која је потребна за претварање протромбина у тромбин.</a:t>
            </a:r>
          </a:p>
          <a:p>
            <a:r>
              <a:rPr lang="ru-RU" dirty="0" smtClean="0"/>
              <a:t>Индикације:</a:t>
            </a:r>
          </a:p>
          <a:p>
            <a:pPr lvl="1"/>
            <a:r>
              <a:rPr lang="ru-RU" dirty="0" smtClean="0"/>
              <a:t>смањење ризика од можданог удара и системске емболије код пацијената са </a:t>
            </a:r>
            <a:r>
              <a:rPr lang="sr-Cyrl-RS" dirty="0" smtClean="0"/>
              <a:t>невалвуларном </a:t>
            </a:r>
            <a:r>
              <a:rPr lang="ru-RU" dirty="0" smtClean="0"/>
              <a:t>АФ, </a:t>
            </a:r>
            <a:r>
              <a:rPr lang="sr-Cyrl-RS" dirty="0" smtClean="0"/>
              <a:t>са</a:t>
            </a:r>
            <a:r>
              <a:rPr lang="en-US" dirty="0" smtClean="0"/>
              <a:t> </a:t>
            </a:r>
            <a:r>
              <a:rPr lang="sr-Cyrl-RS" dirty="0" smtClean="0"/>
              <a:t>једним</a:t>
            </a:r>
            <a:r>
              <a:rPr lang="en-US" dirty="0" smtClean="0"/>
              <a:t> </a:t>
            </a:r>
            <a:r>
              <a:rPr lang="sr-Cyrl-RS" dirty="0" smtClean="0"/>
              <a:t>или</a:t>
            </a:r>
            <a:r>
              <a:rPr lang="en-US" dirty="0" smtClean="0"/>
              <a:t> </a:t>
            </a:r>
            <a:r>
              <a:rPr lang="sr-Cyrl-RS" dirty="0" smtClean="0"/>
              <a:t>више</a:t>
            </a:r>
            <a:r>
              <a:rPr lang="en-US" dirty="0" smtClean="0"/>
              <a:t> </a:t>
            </a:r>
            <a:r>
              <a:rPr lang="sr-Cyrl-RS" dirty="0" smtClean="0"/>
              <a:t>фактора</a:t>
            </a:r>
            <a:r>
              <a:rPr lang="en-US" dirty="0" smtClean="0"/>
              <a:t> </a:t>
            </a:r>
            <a:r>
              <a:rPr lang="sr-Cyrl-RS" dirty="0" smtClean="0"/>
              <a:t>ризика (конгестивна</a:t>
            </a:r>
            <a:r>
              <a:rPr lang="en-US" dirty="0" smtClean="0"/>
              <a:t> </a:t>
            </a:r>
            <a:r>
              <a:rPr lang="sr-Cyrl-RS" dirty="0" smtClean="0"/>
              <a:t>срчана</a:t>
            </a:r>
            <a:r>
              <a:rPr lang="en-US" dirty="0" smtClean="0"/>
              <a:t> </a:t>
            </a:r>
            <a:r>
              <a:rPr lang="sr-Cyrl-RS" dirty="0" smtClean="0"/>
              <a:t>инсуфицијенција</a:t>
            </a:r>
            <a:r>
              <a:rPr lang="en-US" dirty="0" smtClean="0"/>
              <a:t>, </a:t>
            </a:r>
            <a:r>
              <a:rPr lang="sr-Cyrl-RS" dirty="0" smtClean="0"/>
              <a:t>старост</a:t>
            </a:r>
            <a:r>
              <a:rPr lang="en-US" dirty="0" smtClean="0"/>
              <a:t> ≥ 75 </a:t>
            </a:r>
            <a:r>
              <a:rPr lang="sr-Cyrl-RS" dirty="0" smtClean="0"/>
              <a:t>година</a:t>
            </a:r>
            <a:r>
              <a:rPr lang="en-US" dirty="0" smtClean="0"/>
              <a:t>, </a:t>
            </a:r>
            <a:r>
              <a:rPr lang="sr-Cyrl-RS" dirty="0" smtClean="0"/>
              <a:t>дијабетес</a:t>
            </a:r>
            <a:r>
              <a:rPr lang="en-US" dirty="0" smtClean="0"/>
              <a:t> </a:t>
            </a:r>
            <a:r>
              <a:rPr lang="sr-Cyrl-RS" dirty="0" smtClean="0"/>
              <a:t>мелитус</a:t>
            </a:r>
            <a:r>
              <a:rPr lang="en-US" dirty="0" smtClean="0"/>
              <a:t>, </a:t>
            </a:r>
            <a:r>
              <a:rPr lang="sr-Cyrl-RS" dirty="0" smtClean="0"/>
              <a:t>мождани</a:t>
            </a:r>
            <a:r>
              <a:rPr lang="en-US" dirty="0" smtClean="0"/>
              <a:t> </a:t>
            </a:r>
            <a:r>
              <a:rPr lang="sr-Cyrl-RS" dirty="0" smtClean="0"/>
              <a:t>удар</a:t>
            </a:r>
            <a:r>
              <a:rPr lang="en-US" dirty="0" smtClean="0"/>
              <a:t> </a:t>
            </a:r>
            <a:r>
              <a:rPr lang="sr-Cyrl-RS" dirty="0" smtClean="0"/>
              <a:t>или</a:t>
            </a:r>
            <a:r>
              <a:rPr lang="en-US" dirty="0" smtClean="0"/>
              <a:t> </a:t>
            </a:r>
            <a:r>
              <a:rPr lang="sr-Cyrl-RS" dirty="0" smtClean="0"/>
              <a:t>транзиторни</a:t>
            </a:r>
            <a:r>
              <a:rPr lang="en-US" dirty="0" smtClean="0"/>
              <a:t> </a:t>
            </a:r>
            <a:r>
              <a:rPr lang="sr-Cyrl-RS" dirty="0" smtClean="0"/>
              <a:t>исхемијски</a:t>
            </a:r>
            <a:r>
              <a:rPr lang="en-US" dirty="0" smtClean="0"/>
              <a:t> </a:t>
            </a:r>
            <a:r>
              <a:rPr lang="sr-Cyrl-RS" dirty="0" smtClean="0"/>
              <a:t>атак у</a:t>
            </a:r>
            <a:r>
              <a:rPr lang="en-US" dirty="0" smtClean="0"/>
              <a:t> </a:t>
            </a:r>
            <a:r>
              <a:rPr lang="sr-Cyrl-RS" dirty="0" smtClean="0"/>
              <a:t>анамнези)</a:t>
            </a:r>
            <a:endParaRPr lang="ru-RU" dirty="0" smtClean="0"/>
          </a:p>
          <a:p>
            <a:pPr lvl="1"/>
            <a:r>
              <a:rPr lang="ru-RU" dirty="0" smtClean="0"/>
              <a:t>лечење дубоке венске тромбозе и плућне емболије након 5-10 дана од почетне терапије парентералним антикоагулансом</a:t>
            </a:r>
          </a:p>
          <a:p>
            <a:r>
              <a:rPr lang="sr-Cyrl-RS" dirty="0" smtClean="0"/>
              <a:t>Контраиндикације:</a:t>
            </a:r>
          </a:p>
          <a:p>
            <a:pPr lvl="1"/>
            <a:r>
              <a:rPr lang="sr-Cyrl-RS" dirty="0" smtClean="0"/>
              <a:t>пацијенти са клиренсом креатинина &gt; 95 </a:t>
            </a:r>
            <a:r>
              <a:rPr lang="en-US" dirty="0" smtClean="0"/>
              <a:t>ml</a:t>
            </a:r>
            <a:r>
              <a:rPr lang="sr-Cyrl-RS" dirty="0" smtClean="0"/>
              <a:t>/мин због повећаног ризика од исхемијског можданог удара у поређењу са варфарином</a:t>
            </a:r>
          </a:p>
          <a:p>
            <a:pPr lvl="1"/>
            <a:r>
              <a:rPr lang="sr-Cyrl-RS" dirty="0" smtClean="0"/>
              <a:t>болест</a:t>
            </a:r>
            <a:r>
              <a:rPr lang="en-US" dirty="0" smtClean="0"/>
              <a:t> </a:t>
            </a:r>
            <a:r>
              <a:rPr lang="sr-Cyrl-RS" dirty="0" smtClean="0"/>
              <a:t>јетре</a:t>
            </a:r>
            <a:r>
              <a:rPr lang="en-US" dirty="0" smtClean="0"/>
              <a:t> </a:t>
            </a:r>
            <a:r>
              <a:rPr lang="sr-Cyrl-RS" dirty="0" smtClean="0"/>
              <a:t>повезана</a:t>
            </a:r>
            <a:r>
              <a:rPr lang="en-US" dirty="0" smtClean="0"/>
              <a:t> </a:t>
            </a:r>
            <a:r>
              <a:rPr lang="sr-Cyrl-RS" dirty="0" smtClean="0"/>
              <a:t>са</a:t>
            </a:r>
            <a:r>
              <a:rPr lang="en-US" dirty="0" smtClean="0"/>
              <a:t> </a:t>
            </a:r>
            <a:r>
              <a:rPr lang="sr-Cyrl-RS" dirty="0" smtClean="0"/>
              <a:t>коагулопатијом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клинички</a:t>
            </a:r>
            <a:r>
              <a:rPr lang="en-US" dirty="0" smtClean="0"/>
              <a:t> </a:t>
            </a:r>
            <a:r>
              <a:rPr lang="sr-Cyrl-RS" dirty="0" smtClean="0"/>
              <a:t>значајним</a:t>
            </a:r>
            <a:r>
              <a:rPr lang="en-US" dirty="0" smtClean="0"/>
              <a:t> </a:t>
            </a:r>
            <a:r>
              <a:rPr lang="sr-Cyrl-RS" dirty="0" smtClean="0"/>
              <a:t>ризиком</a:t>
            </a:r>
            <a:r>
              <a:rPr lang="en-US" dirty="0" smtClean="0"/>
              <a:t> </a:t>
            </a:r>
            <a:r>
              <a:rPr lang="sr-Cyrl-RS" dirty="0" smtClean="0"/>
              <a:t>од</a:t>
            </a:r>
            <a:r>
              <a:rPr lang="en-US" dirty="0" smtClean="0"/>
              <a:t> </a:t>
            </a:r>
            <a:r>
              <a:rPr lang="sr-Cyrl-RS" dirty="0" smtClean="0"/>
              <a:t>крварења</a:t>
            </a:r>
          </a:p>
          <a:p>
            <a:pPr lvl="1"/>
            <a:r>
              <a:rPr lang="sr-Cyrl-RS" dirty="0" smtClean="0"/>
              <a:t>неконтролисана тешка хипертензија</a:t>
            </a:r>
          </a:p>
          <a:p>
            <a:pPr lvl="1"/>
            <a:r>
              <a:rPr lang="sr-Cyrl-RS" dirty="0" smtClean="0"/>
              <a:t>трудноћа и дојење</a:t>
            </a:r>
            <a:endParaRPr lang="sr-Cyrl-R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Едоксабан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99715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Метаболизам: </a:t>
            </a:r>
          </a:p>
          <a:p>
            <a:pPr lvl="1"/>
            <a:r>
              <a:rPr lang="ru-RU" dirty="0" smtClean="0"/>
              <a:t>не метаболише се у великој мери преко </a:t>
            </a:r>
            <a:r>
              <a:rPr lang="en-US" dirty="0" smtClean="0"/>
              <a:t>CYP</a:t>
            </a:r>
            <a:r>
              <a:rPr lang="ru-RU" dirty="0" smtClean="0"/>
              <a:t>3А4, што доводи до минималних интеракција, али</a:t>
            </a:r>
            <a:endParaRPr lang="en-US" dirty="0" smtClean="0"/>
          </a:p>
          <a:p>
            <a:pPr lvl="1"/>
            <a:r>
              <a:rPr lang="sr-Cyrl-RS" dirty="0" smtClean="0"/>
              <a:t>интер</a:t>
            </a:r>
            <a:r>
              <a:rPr lang="ru-RU" dirty="0" smtClean="0"/>
              <a:t>агује са лековима који: </a:t>
            </a:r>
          </a:p>
          <a:p>
            <a:pPr lvl="2"/>
            <a:r>
              <a:rPr lang="ru-RU" dirty="0" smtClean="0"/>
              <a:t>инхибирају Р-гликопротеин (</a:t>
            </a:r>
            <a:r>
              <a:rPr lang="sr-Cyrl-RS" dirty="0" smtClean="0"/>
              <a:t>циклоспорин</a:t>
            </a:r>
            <a:r>
              <a:rPr lang="en-US" dirty="0" smtClean="0"/>
              <a:t>, </a:t>
            </a:r>
            <a:r>
              <a:rPr lang="sr-Cyrl-RS" dirty="0" smtClean="0"/>
              <a:t>дронедарон</a:t>
            </a:r>
            <a:r>
              <a:rPr lang="en-US" dirty="0" smtClean="0"/>
              <a:t>, </a:t>
            </a:r>
            <a:r>
              <a:rPr lang="sr-Cyrl-RS" dirty="0" smtClean="0"/>
              <a:t>еритромицин</a:t>
            </a:r>
            <a:r>
              <a:rPr lang="en-US" dirty="0" smtClean="0"/>
              <a:t>, </a:t>
            </a:r>
            <a:r>
              <a:rPr lang="sr-Cyrl-RS" dirty="0" smtClean="0"/>
              <a:t>кетоконазол</a:t>
            </a:r>
            <a:r>
              <a:rPr lang="en-US" dirty="0" smtClean="0"/>
              <a:t>, </a:t>
            </a:r>
            <a:r>
              <a:rPr lang="sr-Cyrl-RS" dirty="0" smtClean="0"/>
              <a:t>хинидин, верапамил,</a:t>
            </a:r>
            <a:r>
              <a:rPr lang="en-US" dirty="0" smtClean="0"/>
              <a:t> </a:t>
            </a:r>
            <a:r>
              <a:rPr lang="sr-Cyrl-RS" dirty="0" smtClean="0"/>
              <a:t>те треба смањити дозу едоксабана на 30 </a:t>
            </a:r>
            <a:r>
              <a:rPr lang="en-US" dirty="0" smtClean="0"/>
              <a:t>mg</a:t>
            </a:r>
            <a:r>
              <a:rPr lang="sr-Cyrl-RS" dirty="0" smtClean="0"/>
              <a:t> једном дневно</a:t>
            </a:r>
            <a:r>
              <a:rPr lang="ru-RU" dirty="0" smtClean="0"/>
              <a:t>) или</a:t>
            </a:r>
          </a:p>
          <a:p>
            <a:pPr lvl="2"/>
            <a:r>
              <a:rPr lang="ru-RU" dirty="0" smtClean="0"/>
              <a:t>индукују Р-гликопротеин (рифампицин, </a:t>
            </a:r>
            <a:r>
              <a:rPr lang="sr-Cyrl-RS" dirty="0" smtClean="0"/>
              <a:t>фенитоин</a:t>
            </a:r>
            <a:r>
              <a:rPr lang="en-US" dirty="0" smtClean="0"/>
              <a:t>, </a:t>
            </a:r>
            <a:r>
              <a:rPr lang="sr-Cyrl-RS" dirty="0" smtClean="0"/>
              <a:t>карбамазепин</a:t>
            </a:r>
            <a:r>
              <a:rPr lang="en-US" dirty="0" smtClean="0"/>
              <a:t>, </a:t>
            </a:r>
            <a:r>
              <a:rPr lang="sr-Cyrl-RS" dirty="0" smtClean="0"/>
              <a:t>фенобарбитал, кантарион, те може доћи до смањене концентрације едоксабана у плазми</a:t>
            </a:r>
            <a:r>
              <a:rPr lang="ru-RU" dirty="0" smtClean="0"/>
              <a:t>) </a:t>
            </a:r>
          </a:p>
          <a:p>
            <a:r>
              <a:rPr lang="ru-RU" dirty="0" smtClean="0"/>
              <a:t>Мере опреза             </a:t>
            </a:r>
            <a:r>
              <a:rPr lang="sr-Cyrl-RS" dirty="0" smtClean="0"/>
              <a:t>повећан</a:t>
            </a:r>
            <a:r>
              <a:rPr lang="en-US" dirty="0" smtClean="0"/>
              <a:t> </a:t>
            </a:r>
            <a:r>
              <a:rPr lang="sr-Cyrl-RS" dirty="0" smtClean="0"/>
              <a:t>ризик</a:t>
            </a:r>
            <a:r>
              <a:rPr lang="en-US" dirty="0" smtClean="0"/>
              <a:t> </a:t>
            </a:r>
            <a:r>
              <a:rPr lang="sr-Cyrl-RS" dirty="0" smtClean="0"/>
              <a:t>од</a:t>
            </a:r>
            <a:r>
              <a:rPr lang="en-US" dirty="0" smtClean="0"/>
              <a:t> </a:t>
            </a:r>
            <a:r>
              <a:rPr lang="sr-Cyrl-RS" dirty="0" smtClean="0"/>
              <a:t>крварења код:</a:t>
            </a:r>
          </a:p>
          <a:p>
            <a:pPr lvl="1"/>
            <a:r>
              <a:rPr lang="sr-Cyrl-RS" dirty="0" smtClean="0"/>
              <a:t>старих особа, пацијената са реналном и хепатичком инсуфицијенцијом, онколошких пацијената, пацијената са антифосфолипидним синдромом</a:t>
            </a:r>
            <a:endParaRPr lang="ru-RU" dirty="0" smtClean="0"/>
          </a:p>
          <a:p>
            <a:r>
              <a:rPr lang="ru-RU" dirty="0" smtClean="0"/>
              <a:t>Нежељена дејства:</a:t>
            </a:r>
          </a:p>
          <a:p>
            <a:pPr lvl="1"/>
            <a:r>
              <a:rPr lang="ru-RU" dirty="0" smtClean="0"/>
              <a:t>крварење, анемија, тромбоцитопенија, вртоглавица, главобоља, мучнина, бол у стомаку, повећана вредност билирубина у крви, осип, свраб</a:t>
            </a:r>
          </a:p>
          <a:p>
            <a:pPr lvl="1"/>
            <a:endParaRPr lang="sr-Cyrl-RS" dirty="0" smtClean="0"/>
          </a:p>
          <a:p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2339752" y="4365104"/>
            <a:ext cx="72008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Инхибитори тромбина</a:t>
            </a:r>
            <a:br>
              <a:rPr lang="sr-Cyrl-RS" dirty="0" smtClean="0"/>
            </a:br>
            <a:r>
              <a:rPr lang="sr-Cyrl-RS" dirty="0" smtClean="0"/>
              <a:t>                     </a:t>
            </a:r>
            <a:r>
              <a:rPr lang="sr-Cyrl-RS" sz="2400" i="1" dirty="0" smtClean="0"/>
              <a:t>дабигатран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 lnSpcReduction="10000"/>
          </a:bodyPr>
          <a:lstStyle/>
          <a:p>
            <a:r>
              <a:rPr lang="sr-Cyrl-RS" dirty="0" smtClean="0">
                <a:solidFill>
                  <a:srgbClr val="FF0000"/>
                </a:solidFill>
              </a:rPr>
              <a:t>Дабигатран</a:t>
            </a:r>
            <a:r>
              <a:rPr lang="sr-Cyrl-RS" dirty="0" smtClean="0"/>
              <a:t> је </a:t>
            </a:r>
            <a:r>
              <a:rPr lang="sr-Cyrl-RS" u="sng" dirty="0" smtClean="0"/>
              <a:t>перорални</a:t>
            </a:r>
            <a:r>
              <a:rPr lang="sr-Cyrl-RS" dirty="0" smtClean="0"/>
              <a:t> </a:t>
            </a:r>
            <a:r>
              <a:rPr lang="sr-Cyrl-RS" u="sng" dirty="0" smtClean="0"/>
              <a:t>директни</a:t>
            </a:r>
            <a:r>
              <a:rPr lang="sr-Cyrl-RS" dirty="0" smtClean="0"/>
              <a:t> инхибитор </a:t>
            </a:r>
            <a:r>
              <a:rPr lang="sr-Cyrl-RS" sz="2400" dirty="0" smtClean="0"/>
              <a:t>тромбина.</a:t>
            </a:r>
            <a:endParaRPr lang="en-US" sz="2400" dirty="0" smtClean="0"/>
          </a:p>
          <a:p>
            <a:r>
              <a:rPr lang="sr-Cyrl-RS" sz="2400" dirty="0" smtClean="0"/>
              <a:t>Индикације: </a:t>
            </a:r>
          </a:p>
          <a:p>
            <a:pPr lvl="1"/>
            <a:r>
              <a:rPr lang="sr-Cyrl-RS" dirty="0" smtClean="0"/>
              <a:t>лечење и превенција дубоке венске тромбозе и плућне емболије</a:t>
            </a:r>
          </a:p>
          <a:p>
            <a:pPr lvl="1"/>
            <a:r>
              <a:rPr lang="sr-Cyrl-RS" dirty="0" smtClean="0"/>
              <a:t>превенција можданог удара и емболија код невалвуларне АФ</a:t>
            </a:r>
          </a:p>
          <a:p>
            <a:r>
              <a:rPr lang="ru-RU" dirty="0" smtClean="0"/>
              <a:t>Примењује се као пролек дабигатран етексилат који се у организму преводи у активни облик дабигатран.</a:t>
            </a:r>
          </a:p>
          <a:p>
            <a:r>
              <a:rPr lang="ru-RU" dirty="0" smtClean="0"/>
              <a:t>Интеракције:</a:t>
            </a:r>
          </a:p>
          <a:p>
            <a:pPr lvl="1"/>
            <a:r>
              <a:rPr lang="ru-RU" dirty="0" smtClean="0"/>
              <a:t>са лековима који инхибирају/индукују Р-гликопротеин</a:t>
            </a:r>
          </a:p>
          <a:p>
            <a:pPr lvl="1"/>
            <a:r>
              <a:rPr lang="ru-RU" dirty="0" smtClean="0"/>
              <a:t>није супстрат, инхибитор или индуктор ензима </a:t>
            </a:r>
            <a:r>
              <a:rPr lang="en-US" dirty="0" smtClean="0"/>
              <a:t>CYP</a:t>
            </a:r>
            <a:r>
              <a:rPr lang="ru-RU" dirty="0" smtClean="0"/>
              <a:t>450</a:t>
            </a:r>
            <a:endParaRPr lang="en-US" dirty="0" smtClean="0"/>
          </a:p>
          <a:p>
            <a:r>
              <a:rPr lang="sr-Cyrl-RS" dirty="0" smtClean="0"/>
              <a:t>Нежељена дејства:</a:t>
            </a:r>
          </a:p>
          <a:p>
            <a:pPr lvl="1"/>
            <a:r>
              <a:rPr lang="sr-Cyrl-RS" dirty="0" smtClean="0"/>
              <a:t>различита крварења у организму, диспепсија и гастритис (35%), уртикарија, раш, алопеција, мучнина, дијареја</a:t>
            </a:r>
            <a:endParaRPr lang="en-US" dirty="0" smtClean="0"/>
          </a:p>
          <a:p>
            <a:r>
              <a:rPr lang="sr-Cyrl-RS" dirty="0" smtClean="0"/>
              <a:t>Доза се смањује код пацијената са бубрежном инсуфицијенцијом, у зависности од вредности клиренса креатинина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Инхибитори тромбина</a:t>
            </a:r>
            <a:br>
              <a:rPr lang="sr-Cyrl-RS" dirty="0" smtClean="0"/>
            </a:br>
            <a:r>
              <a:rPr lang="sr-Cyrl-RS" dirty="0" smtClean="0"/>
              <a:t>                     </a:t>
            </a:r>
            <a:r>
              <a:rPr lang="sr-Cyrl-RS" sz="2400" i="1" dirty="0" smtClean="0"/>
              <a:t>нефракционисани хепарин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5069160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 smtClean="0"/>
              <a:t>Нефракционисани хепарини су </a:t>
            </a:r>
            <a:r>
              <a:rPr lang="sr-Cyrl-RS" u="sng" dirty="0" smtClean="0"/>
              <a:t>индиректни парентерални </a:t>
            </a:r>
            <a:r>
              <a:rPr lang="sr-Cyrl-RS" dirty="0" smtClean="0"/>
              <a:t>инхибитори тромбина</a:t>
            </a:r>
          </a:p>
          <a:p>
            <a:r>
              <a:rPr lang="sr-Cyrl-RS" dirty="0" smtClean="0"/>
              <a:t>Хепарин </a:t>
            </a:r>
            <a:r>
              <a:rPr lang="en-US" dirty="0" smtClean="0"/>
              <a:t>je </a:t>
            </a:r>
            <a:r>
              <a:rPr lang="sr-Cyrl-RS" dirty="0" smtClean="0"/>
              <a:t>члан гликозаминогликанске фамилије угљених хидрата; </a:t>
            </a:r>
            <a:r>
              <a:rPr lang="en-US" dirty="0" err="1" smtClean="0"/>
              <a:t>Mr</a:t>
            </a:r>
            <a:r>
              <a:rPr lang="en-US" dirty="0" smtClean="0"/>
              <a:t>=5-30 </a:t>
            </a:r>
            <a:r>
              <a:rPr lang="en-US" dirty="0" err="1" smtClean="0"/>
              <a:t>kDa</a:t>
            </a:r>
            <a:r>
              <a:rPr lang="en-US" dirty="0" smtClean="0"/>
              <a:t>, </a:t>
            </a:r>
            <a:r>
              <a:rPr lang="sr-Cyrl-RS" dirty="0" smtClean="0"/>
              <a:t>просечно 15</a:t>
            </a:r>
            <a:r>
              <a:rPr lang="en-US" dirty="0" smtClean="0"/>
              <a:t> </a:t>
            </a:r>
            <a:r>
              <a:rPr lang="en-US" dirty="0" err="1" smtClean="0"/>
              <a:t>kDa</a:t>
            </a:r>
            <a:endParaRPr lang="sr-Cyrl-RS" dirty="0" smtClean="0"/>
          </a:p>
          <a:p>
            <a:r>
              <a:rPr lang="sr-Cyrl-RS" dirty="0" smtClean="0"/>
              <a:t>Механизам дејства: </a:t>
            </a:r>
          </a:p>
          <a:p>
            <a:pPr lvl="1"/>
            <a:r>
              <a:rPr lang="sr-Cyrl-RS" dirty="0" smtClean="0"/>
              <a:t>везивањем за антитромбин 3 повећава његово инхибиторно дејство на тромбин и факторе </a:t>
            </a:r>
            <a:r>
              <a:rPr lang="en-US" dirty="0" smtClean="0"/>
              <a:t>IX </a:t>
            </a:r>
            <a:r>
              <a:rPr lang="sr-Cyrl-RS" dirty="0" smtClean="0"/>
              <a:t>и </a:t>
            </a:r>
            <a:r>
              <a:rPr lang="en-US" dirty="0" smtClean="0"/>
              <a:t>X</a:t>
            </a:r>
            <a:endParaRPr lang="sr-Cyrl-RS" dirty="0" smtClean="0"/>
          </a:p>
          <a:p>
            <a:pPr lvl="1"/>
            <a:r>
              <a:rPr lang="sr-Cyrl-RS" dirty="0" smtClean="0"/>
              <a:t>повећава инхибиторно дејство кофактора </a:t>
            </a:r>
            <a:r>
              <a:rPr lang="en-US" dirty="0" smtClean="0"/>
              <a:t>II</a:t>
            </a:r>
            <a:r>
              <a:rPr lang="sr-Cyrl-RS" dirty="0" smtClean="0"/>
              <a:t> на тромбин</a:t>
            </a:r>
          </a:p>
          <a:p>
            <a:r>
              <a:rPr lang="sr-Cyrl-RS" dirty="0" smtClean="0"/>
              <a:t>Примена:</a:t>
            </a:r>
          </a:p>
          <a:p>
            <a:pPr lvl="1"/>
            <a:r>
              <a:rPr lang="sr-Cyrl-RS" dirty="0" smtClean="0"/>
              <a:t>искључиво као </a:t>
            </a:r>
            <a:r>
              <a:rPr lang="en-US" dirty="0" err="1" smtClean="0"/>
              <a:t>i.v</a:t>
            </a:r>
            <a:r>
              <a:rPr lang="en-US" dirty="0" smtClean="0"/>
              <a:t>. </a:t>
            </a:r>
            <a:r>
              <a:rPr lang="sr-Cyrl-RS" dirty="0" smtClean="0"/>
              <a:t>или </a:t>
            </a:r>
            <a:r>
              <a:rPr lang="en-US" dirty="0" err="1" smtClean="0"/>
              <a:t>s.c</a:t>
            </a:r>
            <a:r>
              <a:rPr lang="en-US" dirty="0" smtClean="0"/>
              <a:t>.</a:t>
            </a:r>
            <a:r>
              <a:rPr lang="sr-Cyrl-RS" dirty="0" smtClean="0"/>
              <a:t> инјекција;</a:t>
            </a:r>
            <a:r>
              <a:rPr lang="en-US" dirty="0" smtClean="0"/>
              <a:t> </a:t>
            </a:r>
            <a:r>
              <a:rPr lang="en-US" dirty="0" err="1" smtClean="0"/>
              <a:t>i.m</a:t>
            </a:r>
            <a:r>
              <a:rPr lang="en-US" dirty="0" smtClean="0"/>
              <a:t>.</a:t>
            </a:r>
            <a:r>
              <a:rPr lang="sr-Cyrl-RS" dirty="0" smtClean="0"/>
              <a:t> инјекција изазива хематом на месту примене</a:t>
            </a:r>
          </a:p>
          <a:p>
            <a:r>
              <a:rPr lang="sr-Cyrl-RS" dirty="0" smtClean="0"/>
              <a:t>Опрез:</a:t>
            </a:r>
          </a:p>
          <a:p>
            <a:pPr lvl="1"/>
            <a:r>
              <a:rPr lang="sr-Cyrl-RS" dirty="0" smtClean="0"/>
              <a:t>не давати дуже од 7 дана због учестале појаве нежељених дејстава</a:t>
            </a:r>
          </a:p>
          <a:p>
            <a:pPr lvl="1"/>
            <a:r>
              <a:rPr lang="sr-Cyrl-RS" dirty="0" smtClean="0"/>
              <a:t>уз истовремену примену инхибитора агрегације тромбоцита (аспирин, клопидогрел, тиклопидин, антагонисти гликопротеина </a:t>
            </a:r>
            <a:r>
              <a:rPr lang="en-US" dirty="0" err="1" smtClean="0"/>
              <a:t>IIb</a:t>
            </a:r>
            <a:r>
              <a:rPr lang="en-US" dirty="0" smtClean="0"/>
              <a:t>/</a:t>
            </a:r>
            <a:r>
              <a:rPr lang="en-US" dirty="0" err="1" smtClean="0"/>
              <a:t>IIIa</a:t>
            </a:r>
            <a:r>
              <a:rPr lang="sr-Cyrl-RS" dirty="0" smtClean="0"/>
              <a:t>), декстрана, системских гликокортикоида, лекова који штеде калијум (АЦЕ инхибитори, диуретици: спиронолактон, амилорид, триамтерен)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Инхибитори тромбина</a:t>
            </a:r>
            <a:br>
              <a:rPr lang="sr-Cyrl-RS" dirty="0" smtClean="0"/>
            </a:br>
            <a:r>
              <a:rPr lang="sr-Cyrl-RS" dirty="0" smtClean="0"/>
              <a:t>                     </a:t>
            </a:r>
            <a:r>
              <a:rPr lang="sr-Cyrl-RS" sz="2400" i="1" dirty="0" smtClean="0"/>
              <a:t>нефракционисани хепарин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/>
          </a:bodyPr>
          <a:lstStyle/>
          <a:p>
            <a:r>
              <a:rPr lang="sr-Cyrl-RS" dirty="0" smtClean="0"/>
              <a:t>Метаболизам преко јетре и бубрега; </a:t>
            </a:r>
            <a:r>
              <a:rPr lang="en-US" dirty="0" smtClean="0"/>
              <a:t>t</a:t>
            </a:r>
            <a:r>
              <a:rPr lang="en-US" baseline="-25000" dirty="0" smtClean="0"/>
              <a:t>1/2</a:t>
            </a:r>
            <a:r>
              <a:rPr lang="sr-Cyrl-RS" dirty="0" smtClean="0"/>
              <a:t>=90 минута</a:t>
            </a:r>
            <a:endParaRPr lang="en-US" dirty="0" smtClean="0"/>
          </a:p>
          <a:p>
            <a:r>
              <a:rPr lang="sr-Cyrl-RS" dirty="0" smtClean="0"/>
              <a:t>Доза се прилагођава на основу активираног парцијалног тромбопластинског времена (аРТТ)           треба бити 1,5-2 пута дуже него код особе која не прима хепарин</a:t>
            </a:r>
          </a:p>
          <a:p>
            <a:r>
              <a:rPr lang="sr-Cyrl-RS" dirty="0" smtClean="0"/>
              <a:t>Предозирање:</a:t>
            </a:r>
          </a:p>
          <a:p>
            <a:pPr lvl="1"/>
            <a:r>
              <a:rPr lang="sr-Cyrl-RS" dirty="0" smtClean="0"/>
              <a:t>антидот: протамин сулфат</a:t>
            </a:r>
          </a:p>
          <a:p>
            <a:r>
              <a:rPr lang="sr-Cyrl-RS" dirty="0" smtClean="0"/>
              <a:t>Нежељена дејства:</a:t>
            </a:r>
          </a:p>
          <a:p>
            <a:pPr lvl="1"/>
            <a:r>
              <a:rPr lang="sr-Cyrl-RS" dirty="0" smtClean="0"/>
              <a:t>крварење, тромбоцитопенија (рана и одложена), остеопороза, алопеција</a:t>
            </a:r>
          </a:p>
          <a:p>
            <a:r>
              <a:rPr lang="sr-Cyrl-RS" dirty="0" smtClean="0"/>
              <a:t>Може се користити у трудноћи јер не пролази кроз плаценту</a:t>
            </a:r>
            <a:endParaRPr lang="en-US" dirty="0" smtClean="0"/>
          </a:p>
          <a:p>
            <a:r>
              <a:rPr lang="sr-Cyrl-RS" dirty="0" smtClean="0"/>
              <a:t>Интеракције:</a:t>
            </a:r>
          </a:p>
          <a:p>
            <a:pPr lvl="1"/>
            <a:r>
              <a:rPr lang="sr-Cyrl-RS" dirty="0" smtClean="0"/>
              <a:t>не</a:t>
            </a:r>
            <a:r>
              <a:rPr lang="en-US" dirty="0" smtClean="0"/>
              <a:t> </a:t>
            </a:r>
            <a:r>
              <a:rPr lang="sr-Cyrl-RS" dirty="0" smtClean="0"/>
              <a:t>препоручује се истовремена</a:t>
            </a:r>
            <a:r>
              <a:rPr lang="en-US" dirty="0" smtClean="0"/>
              <a:t> </a:t>
            </a:r>
            <a:r>
              <a:rPr lang="sr-Cyrl-RS" dirty="0" smtClean="0"/>
              <a:t>примена</a:t>
            </a:r>
            <a:r>
              <a:rPr lang="en-US" dirty="0" smtClean="0"/>
              <a:t> </a:t>
            </a:r>
            <a:r>
              <a:rPr lang="sr-Cyrl-RS" dirty="0" smtClean="0"/>
              <a:t>са</a:t>
            </a:r>
            <a:r>
              <a:rPr lang="en-US" dirty="0" smtClean="0"/>
              <a:t> </a:t>
            </a:r>
            <a:r>
              <a:rPr lang="sr-Cyrl-RS" dirty="0" smtClean="0"/>
              <a:t>лековима</a:t>
            </a:r>
            <a:r>
              <a:rPr lang="en-US" dirty="0" smtClean="0"/>
              <a:t> </a:t>
            </a:r>
            <a:r>
              <a:rPr lang="sr-Cyrl-RS" dirty="0" smtClean="0"/>
              <a:t>који</a:t>
            </a:r>
            <a:r>
              <a:rPr lang="en-US" dirty="0" smtClean="0"/>
              <a:t> </a:t>
            </a:r>
            <a:r>
              <a:rPr lang="sr-Cyrl-RS" dirty="0" smtClean="0"/>
              <a:t>утичу</a:t>
            </a:r>
            <a:r>
              <a:rPr lang="en-US" dirty="0" smtClean="0"/>
              <a:t> </a:t>
            </a:r>
            <a:r>
              <a:rPr lang="sr-Cyrl-RS" dirty="0" smtClean="0"/>
              <a:t>на</a:t>
            </a:r>
            <a:r>
              <a:rPr lang="en-US" dirty="0" smtClean="0"/>
              <a:t> </a:t>
            </a:r>
            <a:r>
              <a:rPr lang="sr-Cyrl-RS" dirty="0" smtClean="0"/>
              <a:t>хемостазу (салицилати, аспирин, НСАИЛ) и са тромболитицима (алтеплаза, ретеплаза, стрептокиназа...) и другим антикоагулансима</a:t>
            </a:r>
          </a:p>
        </p:txBody>
      </p:sp>
      <p:sp>
        <p:nvSpPr>
          <p:cNvPr id="4" name="Right Arrow 3"/>
          <p:cNvSpPr/>
          <p:nvPr/>
        </p:nvSpPr>
        <p:spPr>
          <a:xfrm>
            <a:off x="5220072" y="2420888"/>
            <a:ext cx="57606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Инхибитори тромбина</a:t>
            </a:r>
            <a:br>
              <a:rPr lang="sr-Cyrl-RS" dirty="0" smtClean="0"/>
            </a:br>
            <a:r>
              <a:rPr lang="sr-Cyrl-RS" dirty="0" smtClean="0"/>
              <a:t>                     </a:t>
            </a:r>
            <a:r>
              <a:rPr lang="sr-Cyrl-RS" sz="2400" i="1" dirty="0" smtClean="0"/>
              <a:t>нискомолекуларни хепарини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/>
              <a:t>Нискомолекуларни хепарини (</a:t>
            </a:r>
            <a:r>
              <a:rPr lang="sr-Cyrl-RS" dirty="0" smtClean="0">
                <a:solidFill>
                  <a:srgbClr val="FF0000"/>
                </a:solidFill>
              </a:rPr>
              <a:t>еноксапарин, далтепарин, надропарин, ревипарин, тинзапарин</a:t>
            </a:r>
            <a:r>
              <a:rPr lang="sr-Cyrl-RS" dirty="0" smtClean="0"/>
              <a:t>) су фрагменти хепарина настали деполимеризацијом, тј. фракционисањем стандардних хепарина (зову се још и </a:t>
            </a:r>
            <a:r>
              <a:rPr lang="sr-Cyrl-RS" u="sng" dirty="0" smtClean="0"/>
              <a:t>фракционисани хепарини</a:t>
            </a:r>
            <a:r>
              <a:rPr lang="sr-Cyrl-RS" dirty="0" smtClean="0"/>
              <a:t>)</a:t>
            </a:r>
          </a:p>
          <a:p>
            <a:r>
              <a:rPr lang="sr-Cyrl-RS" dirty="0" smtClean="0"/>
              <a:t>Задржали су пентосахаридну секвенцу неопходну за везивање за антитромбин </a:t>
            </a:r>
            <a:r>
              <a:rPr lang="en-US" dirty="0" smtClean="0"/>
              <a:t>III</a:t>
            </a:r>
            <a:r>
              <a:rPr lang="sr-Cyrl-RS" dirty="0" smtClean="0"/>
              <a:t>; просечна </a:t>
            </a:r>
            <a:r>
              <a:rPr lang="en-US" dirty="0" err="1" smtClean="0"/>
              <a:t>Mr</a:t>
            </a:r>
            <a:r>
              <a:rPr lang="en-US" dirty="0" smtClean="0"/>
              <a:t>=</a:t>
            </a:r>
            <a:r>
              <a:rPr lang="sr-Cyrl-RS" dirty="0" smtClean="0"/>
              <a:t>4-6,5</a:t>
            </a:r>
            <a:r>
              <a:rPr lang="en-US" dirty="0" smtClean="0"/>
              <a:t> </a:t>
            </a:r>
            <a:r>
              <a:rPr lang="en-US" dirty="0" err="1" smtClean="0"/>
              <a:t>kDa</a:t>
            </a:r>
            <a:endParaRPr lang="sr-Cyrl-RS" dirty="0" smtClean="0"/>
          </a:p>
          <a:p>
            <a:r>
              <a:rPr lang="sr-Cyrl-RS" u="sng" dirty="0" smtClean="0"/>
              <a:t>Предност</a:t>
            </a:r>
            <a:r>
              <a:rPr lang="sr-Cyrl-RS" dirty="0" smtClean="0"/>
              <a:t>: </a:t>
            </a:r>
          </a:p>
          <a:p>
            <a:pPr lvl="1"/>
            <a:r>
              <a:rPr lang="sr-Cyrl-RS" dirty="0" smtClean="0"/>
              <a:t>двоструко дуже </a:t>
            </a:r>
            <a:r>
              <a:rPr lang="en-US" dirty="0" smtClean="0"/>
              <a:t>t</a:t>
            </a:r>
            <a:r>
              <a:rPr lang="en-US" baseline="-25000" dirty="0" smtClean="0"/>
              <a:t>1/2</a:t>
            </a:r>
            <a:r>
              <a:rPr lang="sr-Cyrl-RS" dirty="0" smtClean="0"/>
              <a:t> (око 4 сата) после </a:t>
            </a:r>
            <a:r>
              <a:rPr lang="en-US" dirty="0" err="1" smtClean="0"/>
              <a:t>s.c</a:t>
            </a:r>
            <a:r>
              <a:rPr lang="en-US" dirty="0" smtClean="0"/>
              <a:t>. </a:t>
            </a:r>
            <a:r>
              <a:rPr lang="sr-Cyrl-RS" dirty="0" smtClean="0"/>
              <a:t>примене</a:t>
            </a:r>
          </a:p>
          <a:p>
            <a:pPr lvl="1"/>
            <a:r>
              <a:rPr lang="sr-Cyrl-RS" dirty="0" smtClean="0"/>
              <a:t>спорија елиминација из циркулације</a:t>
            </a:r>
          </a:p>
          <a:p>
            <a:pPr lvl="1"/>
            <a:r>
              <a:rPr lang="sr-Cyrl-RS" dirty="0" smtClean="0"/>
              <a:t>ређе компликације у виду крварења</a:t>
            </a:r>
          </a:p>
          <a:p>
            <a:pPr lvl="1"/>
            <a:r>
              <a:rPr lang="sr-Cyrl-RS" dirty="0" smtClean="0"/>
              <a:t>не индукују тромбоцитопенију и остеопорозу</a:t>
            </a:r>
          </a:p>
          <a:p>
            <a:pPr lvl="1"/>
            <a:r>
              <a:rPr lang="sr-Cyrl-RS" dirty="0" smtClean="0"/>
              <a:t>већа антитромбинска ефикасност</a:t>
            </a:r>
          </a:p>
          <a:p>
            <a:r>
              <a:rPr lang="sr-Cyrl-RS" dirty="0" smtClean="0"/>
              <a:t>Дејство се контролише мерењем ктивности анти-Ха фактора у плазми; није потребно мерити аРТТ</a:t>
            </a:r>
          </a:p>
          <a:p>
            <a:r>
              <a:rPr lang="sr-Cyrl-RS" dirty="0" smtClean="0"/>
              <a:t>Предозирање:</a:t>
            </a:r>
          </a:p>
          <a:p>
            <a:pPr lvl="1"/>
            <a:r>
              <a:rPr lang="sr-Cyrl-RS" dirty="0" smtClean="0"/>
              <a:t>антидот: протамин сулфат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Инхибитори тромбина</a:t>
            </a:r>
            <a:br>
              <a:rPr lang="sr-Cyrl-RS" dirty="0" smtClean="0"/>
            </a:br>
            <a:r>
              <a:rPr lang="sr-Cyrl-RS" dirty="0" smtClean="0"/>
              <a:t>                     </a:t>
            </a:r>
            <a:r>
              <a:rPr lang="sr-Cyrl-RS" sz="2400" i="1" dirty="0" smtClean="0"/>
              <a:t>фондапаринукс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52578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Фондапаринукс је синтет</a:t>
            </a:r>
            <a:r>
              <a:rPr lang="sr-Cyrl-RS" dirty="0" smtClean="0"/>
              <a:t>ски</a:t>
            </a:r>
            <a:r>
              <a:rPr lang="ru-RU" dirty="0" smtClean="0"/>
              <a:t> антикоагулан</a:t>
            </a:r>
            <a:r>
              <a:rPr lang="sr-Cyrl-RS" dirty="0" smtClean="0"/>
              <a:t>с</a:t>
            </a:r>
            <a:r>
              <a:rPr lang="ru-RU" dirty="0" smtClean="0"/>
              <a:t> који се састоји само од пет мономерних јединица амино-шећера</a:t>
            </a:r>
          </a:p>
          <a:p>
            <a:r>
              <a:rPr lang="ru-RU" dirty="0" smtClean="0"/>
              <a:t>Фондапаринукс појачава неутрализујуће дејство антитромбина </a:t>
            </a:r>
            <a:r>
              <a:rPr lang="en-US" dirty="0" smtClean="0"/>
              <a:t>III</a:t>
            </a:r>
            <a:r>
              <a:rPr lang="ru-RU" dirty="0" smtClean="0"/>
              <a:t> на активирани фактор </a:t>
            </a:r>
            <a:r>
              <a:rPr lang="en-US" dirty="0" smtClean="0"/>
              <a:t>X </a:t>
            </a:r>
            <a:r>
              <a:rPr lang="ru-RU" dirty="0" smtClean="0"/>
              <a:t>300 пута</a:t>
            </a:r>
          </a:p>
          <a:p>
            <a:r>
              <a:rPr lang="ru-RU" dirty="0" smtClean="0"/>
              <a:t>Индикације:</a:t>
            </a:r>
          </a:p>
          <a:p>
            <a:pPr lvl="1"/>
            <a:r>
              <a:rPr lang="ru-RU" dirty="0" smtClean="0"/>
              <a:t>терапија и профилакса ДВТ и емболија</a:t>
            </a:r>
          </a:p>
          <a:p>
            <a:pPr lvl="1"/>
            <a:r>
              <a:rPr lang="sr-Cyrl-RS" dirty="0" smtClean="0"/>
              <a:t>лечење</a:t>
            </a:r>
            <a:r>
              <a:rPr lang="en-US" dirty="0" smtClean="0"/>
              <a:t> </a:t>
            </a:r>
            <a:r>
              <a:rPr lang="sr-Cyrl-RS" dirty="0" smtClean="0"/>
              <a:t>одраслих</a:t>
            </a:r>
            <a:r>
              <a:rPr lang="en-US" dirty="0" smtClean="0"/>
              <a:t> </a:t>
            </a:r>
            <a:r>
              <a:rPr lang="sr-Cyrl-RS" dirty="0" smtClean="0"/>
              <a:t>особа</a:t>
            </a:r>
            <a:r>
              <a:rPr lang="en-US" dirty="0" smtClean="0"/>
              <a:t> </a:t>
            </a:r>
            <a:r>
              <a:rPr lang="sr-Cyrl-RS" dirty="0" smtClean="0"/>
              <a:t>с</a:t>
            </a:r>
            <a:r>
              <a:rPr lang="en-US" dirty="0" smtClean="0"/>
              <a:t> </a:t>
            </a:r>
            <a:r>
              <a:rPr lang="sr-Cyrl-RS" dirty="0" smtClean="0"/>
              <a:t>акутном</a:t>
            </a:r>
            <a:r>
              <a:rPr lang="en-US" dirty="0" smtClean="0"/>
              <a:t> </a:t>
            </a:r>
            <a:r>
              <a:rPr lang="sr-Cyrl-RS" dirty="0" smtClean="0"/>
              <a:t>спонтаном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симптоматском</a:t>
            </a:r>
            <a:r>
              <a:rPr lang="en-US" dirty="0" smtClean="0"/>
              <a:t> </a:t>
            </a:r>
            <a:r>
              <a:rPr lang="sr-Cyrl-RS" dirty="0" smtClean="0"/>
              <a:t>површинском</a:t>
            </a:r>
            <a:r>
              <a:rPr lang="en-US" dirty="0" smtClean="0"/>
              <a:t> </a:t>
            </a:r>
            <a:r>
              <a:rPr lang="sr-Cyrl-RS" dirty="0" smtClean="0"/>
              <a:t>венском</a:t>
            </a:r>
            <a:r>
              <a:rPr lang="en-US" dirty="0" smtClean="0"/>
              <a:t> </a:t>
            </a:r>
            <a:r>
              <a:rPr lang="sr-Cyrl-RS" dirty="0" smtClean="0"/>
              <a:t>тромбозом</a:t>
            </a:r>
            <a:r>
              <a:rPr lang="en-US" dirty="0" smtClean="0"/>
              <a:t> </a:t>
            </a:r>
            <a:r>
              <a:rPr lang="sr-Cyrl-RS" dirty="0" smtClean="0"/>
              <a:t>доњих</a:t>
            </a:r>
            <a:r>
              <a:rPr lang="en-US" dirty="0" smtClean="0"/>
              <a:t> </a:t>
            </a:r>
            <a:r>
              <a:rPr lang="sr-Cyrl-RS" dirty="0" smtClean="0"/>
              <a:t>екстремитета</a:t>
            </a:r>
            <a:r>
              <a:rPr lang="en-US" dirty="0" smtClean="0"/>
              <a:t> </a:t>
            </a:r>
            <a:r>
              <a:rPr lang="sr-Cyrl-RS" dirty="0" smtClean="0"/>
              <a:t>без</a:t>
            </a:r>
            <a:r>
              <a:rPr lang="en-US" dirty="0" smtClean="0"/>
              <a:t> </a:t>
            </a:r>
            <a:r>
              <a:rPr lang="sr-Cyrl-RS" dirty="0" smtClean="0"/>
              <a:t>пратеће</a:t>
            </a:r>
            <a:r>
              <a:rPr lang="en-US" dirty="0" smtClean="0"/>
              <a:t> </a:t>
            </a:r>
            <a:r>
              <a:rPr lang="sr-Cyrl-RS" dirty="0" smtClean="0"/>
              <a:t>ДВТ</a:t>
            </a:r>
            <a:endParaRPr lang="ru-RU" dirty="0" smtClean="0"/>
          </a:p>
          <a:p>
            <a:pPr lvl="1"/>
            <a:r>
              <a:rPr lang="sr-Cyrl-RS" dirty="0" smtClean="0"/>
              <a:t>смањење коагубилности крви код пацијената са </a:t>
            </a:r>
            <a:r>
              <a:rPr lang="ru-RU" dirty="0" smtClean="0"/>
              <a:t>нестабилном ангином пекторис и акутним инфарктом миокарда</a:t>
            </a:r>
            <a:endParaRPr lang="en-US" dirty="0" smtClean="0"/>
          </a:p>
          <a:p>
            <a:r>
              <a:rPr lang="sr-Cyrl-RS" dirty="0" smtClean="0"/>
              <a:t>Контраиндикације:</a:t>
            </a:r>
          </a:p>
          <a:p>
            <a:pPr lvl="1"/>
            <a:r>
              <a:rPr lang="sr-Cyrl-RS" dirty="0" smtClean="0"/>
              <a:t>активно</a:t>
            </a:r>
            <a:r>
              <a:rPr lang="en-US" dirty="0" smtClean="0"/>
              <a:t> </a:t>
            </a:r>
            <a:r>
              <a:rPr lang="sr-Cyrl-RS" dirty="0" smtClean="0"/>
              <a:t>клинички</a:t>
            </a:r>
            <a:r>
              <a:rPr lang="en-US" dirty="0" smtClean="0"/>
              <a:t> </a:t>
            </a:r>
            <a:r>
              <a:rPr lang="sr-Cyrl-RS" dirty="0" smtClean="0"/>
              <a:t>значајно</a:t>
            </a:r>
            <a:r>
              <a:rPr lang="en-US" dirty="0" smtClean="0"/>
              <a:t> </a:t>
            </a:r>
            <a:r>
              <a:rPr lang="sr-Cyrl-RS" dirty="0" smtClean="0"/>
              <a:t>крварење</a:t>
            </a:r>
          </a:p>
          <a:p>
            <a:pPr lvl="1"/>
            <a:r>
              <a:rPr lang="sr-Cyrl-RS" dirty="0" smtClean="0"/>
              <a:t>акутни</a:t>
            </a:r>
            <a:r>
              <a:rPr lang="en-US" dirty="0" smtClean="0"/>
              <a:t> </a:t>
            </a:r>
            <a:r>
              <a:rPr lang="sr-Cyrl-RS" dirty="0" smtClean="0"/>
              <a:t>бактеријски</a:t>
            </a:r>
            <a:r>
              <a:rPr lang="en-US" dirty="0" smtClean="0"/>
              <a:t> </a:t>
            </a:r>
            <a:r>
              <a:rPr lang="sr-Cyrl-RS" dirty="0" smtClean="0"/>
              <a:t>ендокардитис</a:t>
            </a:r>
          </a:p>
          <a:p>
            <a:pPr lvl="1"/>
            <a:r>
              <a:rPr lang="sr-Cyrl-RS" dirty="0" smtClean="0"/>
              <a:t>тешко</a:t>
            </a:r>
            <a:r>
              <a:rPr lang="en-US" dirty="0" smtClean="0"/>
              <a:t> </a:t>
            </a:r>
            <a:r>
              <a:rPr lang="sr-Cyrl-RS" dirty="0" smtClean="0"/>
              <a:t>оштећење</a:t>
            </a:r>
            <a:r>
              <a:rPr lang="en-US" dirty="0" smtClean="0"/>
              <a:t> </a:t>
            </a:r>
            <a:r>
              <a:rPr lang="sr-Cyrl-RS" dirty="0" smtClean="0"/>
              <a:t>бубрега</a:t>
            </a:r>
            <a:r>
              <a:rPr lang="en-US" dirty="0" smtClean="0"/>
              <a:t> (</a:t>
            </a:r>
            <a:r>
              <a:rPr lang="sr-Cyrl-RS" dirty="0" smtClean="0"/>
              <a:t>клиренс креатинина </a:t>
            </a:r>
            <a:r>
              <a:rPr lang="en-US" dirty="0" smtClean="0"/>
              <a:t>&lt; 20 ml/</a:t>
            </a:r>
            <a:r>
              <a:rPr lang="sr-Cyrl-RS" dirty="0" smtClean="0"/>
              <a:t>мин)</a:t>
            </a:r>
          </a:p>
          <a:p>
            <a:r>
              <a:rPr lang="sr-Cyrl-RS" dirty="0" smtClean="0"/>
              <a:t>Нежељена дејства:</a:t>
            </a:r>
          </a:p>
          <a:p>
            <a:pPr lvl="1"/>
            <a:r>
              <a:rPr lang="sr-Cyrl-RS" dirty="0" smtClean="0"/>
              <a:t>к</a:t>
            </a:r>
            <a:r>
              <a:rPr lang="sr-Cyrl-RS" dirty="0" smtClean="0"/>
              <a:t>рварење</a:t>
            </a:r>
            <a:r>
              <a:rPr lang="sr-Cyrl-RS" dirty="0" smtClean="0"/>
              <a:t>, анемија, осип, свраб, едеми, повећање вредности трансаминаза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Инхибитори тромбина</a:t>
            </a:r>
            <a:br>
              <a:rPr lang="sr-Cyrl-RS" dirty="0" smtClean="0"/>
            </a:br>
            <a:r>
              <a:rPr lang="sr-Cyrl-RS" dirty="0" smtClean="0"/>
              <a:t>                       </a:t>
            </a:r>
            <a:r>
              <a:rPr lang="sr-Cyrl-RS" sz="2400" i="1" dirty="0" smtClean="0"/>
              <a:t>аналози</a:t>
            </a:r>
            <a:r>
              <a:rPr lang="sr-Cyrl-RS" sz="2400" dirty="0" smtClean="0"/>
              <a:t> </a:t>
            </a:r>
            <a:r>
              <a:rPr lang="sr-Cyrl-RS" sz="2400" i="1" dirty="0" smtClean="0"/>
              <a:t>хирудина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5257800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/>
              <a:t>Хирудин је састојак пљувачке пијавице </a:t>
            </a:r>
            <a:r>
              <a:rPr lang="en-US" i="1" dirty="0" err="1" smtClean="0"/>
              <a:t>Hirudo</a:t>
            </a:r>
            <a:r>
              <a:rPr lang="en-US" i="1" dirty="0" smtClean="0"/>
              <a:t> </a:t>
            </a:r>
            <a:r>
              <a:rPr lang="en-US" i="1" dirty="0" err="1" smtClean="0"/>
              <a:t>medicinalis</a:t>
            </a:r>
            <a:r>
              <a:rPr lang="sr-Cyrl-RS" i="1" dirty="0" smtClean="0"/>
              <a:t>; </a:t>
            </a:r>
            <a:r>
              <a:rPr lang="sr-Cyrl-RS" dirty="0" smtClean="0"/>
              <a:t>не користи се као лек</a:t>
            </a:r>
          </a:p>
          <a:p>
            <a:r>
              <a:rPr lang="sr-Cyrl-RS" dirty="0" smtClean="0"/>
              <a:t>Аналози хирудина (</a:t>
            </a:r>
            <a:r>
              <a:rPr lang="sr-Cyrl-RS" dirty="0" smtClean="0">
                <a:solidFill>
                  <a:srgbClr val="FF0000"/>
                </a:solidFill>
              </a:rPr>
              <a:t>лепирудин, бивалирудин, аргатробан</a:t>
            </a:r>
            <a:r>
              <a:rPr lang="sr-Cyrl-RS" dirty="0" smtClean="0"/>
              <a:t>) су </a:t>
            </a:r>
            <a:r>
              <a:rPr lang="sr-Cyrl-RS" u="sng" dirty="0" smtClean="0"/>
              <a:t>директни</a:t>
            </a:r>
            <a:r>
              <a:rPr lang="sr-Cyrl-RS" dirty="0" smtClean="0"/>
              <a:t> реверзибилни инхибитори тромбина, и слободне форме у циркулацији, као и форме везане у тромб</a:t>
            </a:r>
          </a:p>
          <a:p>
            <a:r>
              <a:rPr lang="sr-Cyrl-RS" dirty="0" smtClean="0"/>
              <a:t>Индикације:</a:t>
            </a:r>
          </a:p>
          <a:p>
            <a:pPr lvl="1"/>
            <a:r>
              <a:rPr lang="sr-Cyrl-RS" dirty="0" smtClean="0"/>
              <a:t>смањење коагубилности крви код пацијената са нестабилном ангином пекторис </a:t>
            </a:r>
          </a:p>
          <a:p>
            <a:pPr lvl="1"/>
            <a:r>
              <a:rPr lang="sr-Cyrl-RS" dirty="0" smtClean="0"/>
              <a:t>пацијенти са ДВТ који имају или су у ризику да добију хепарином индуковану тромбоцитопенију </a:t>
            </a:r>
          </a:p>
          <a:p>
            <a:pPr lvl="1"/>
            <a:r>
              <a:rPr lang="sr-Cyrl-RS" dirty="0" smtClean="0"/>
              <a:t>пацијенти који се подвргавају перкутаној транслуминалној коронарној ангиопластици</a:t>
            </a:r>
          </a:p>
          <a:p>
            <a:r>
              <a:rPr lang="sr-Cyrl-RS" dirty="0" smtClean="0"/>
              <a:t>Предност:</a:t>
            </a:r>
          </a:p>
          <a:p>
            <a:pPr lvl="1"/>
            <a:r>
              <a:rPr lang="sr-Cyrl-RS" dirty="0" smtClean="0"/>
              <a:t>крварење се ређе јавља него код примене хепарина</a:t>
            </a:r>
          </a:p>
          <a:p>
            <a:r>
              <a:rPr lang="sr-Cyrl-RS" dirty="0" smtClean="0"/>
              <a:t>Примена:</a:t>
            </a:r>
          </a:p>
          <a:p>
            <a:pPr lvl="1"/>
            <a:r>
              <a:rPr lang="en-US" dirty="0" err="1" smtClean="0"/>
              <a:t>i.v</a:t>
            </a:r>
            <a:r>
              <a:rPr lang="en-US" dirty="0" smtClean="0"/>
              <a:t>.</a:t>
            </a:r>
            <a:endParaRPr lang="sr-Cyrl-RS" dirty="0"/>
          </a:p>
          <a:p>
            <a:endParaRPr lang="sr-Cyrl-R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Антиаритмици код АФ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Код пацијената </a:t>
            </a:r>
            <a:r>
              <a:rPr lang="sr-Cyrl-RS" u="sng" dirty="0" smtClean="0"/>
              <a:t>са срчаном инсуфицијенцијом </a:t>
            </a:r>
            <a:r>
              <a:rPr lang="sr-Cyrl-RS" dirty="0" smtClean="0"/>
              <a:t>контрола броја импулса који пролазе у коморе може се успоставити </a:t>
            </a:r>
            <a:r>
              <a:rPr lang="sr-Cyrl-RS" dirty="0" smtClean="0">
                <a:solidFill>
                  <a:srgbClr val="FF0000"/>
                </a:solidFill>
              </a:rPr>
              <a:t>дигоксином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ru-RU" dirty="0" smtClean="0"/>
              <a:t>примарни ефекат је успоравање атриовентрикуларне (АВ) проводљивости</a:t>
            </a:r>
            <a:r>
              <a:rPr lang="en-US" dirty="0" smtClean="0"/>
              <a:t>; </a:t>
            </a:r>
            <a:endParaRPr lang="sr-Cyrl-RS" dirty="0" smtClean="0"/>
          </a:p>
          <a:p>
            <a:pPr lvl="1"/>
            <a:r>
              <a:rPr lang="sr-Cyrl-RS" dirty="0" smtClean="0"/>
              <a:t>опрез: </a:t>
            </a:r>
          </a:p>
          <a:p>
            <a:pPr lvl="2"/>
            <a:r>
              <a:rPr lang="ru-RU" dirty="0" smtClean="0"/>
              <a:t>узак терапијски индекс те захтева терапијски мониторинг, </a:t>
            </a:r>
          </a:p>
          <a:p>
            <a:pPr lvl="2"/>
            <a:r>
              <a:rPr lang="ru-RU" dirty="0" smtClean="0"/>
              <a:t>изазива многа нежељена дејства (АВ блок, аритмије, мучнина, виђење жутог халоа око предмета, психоза), </a:t>
            </a:r>
          </a:p>
          <a:p>
            <a:pPr lvl="2"/>
            <a:r>
              <a:rPr lang="ru-RU" dirty="0" smtClean="0"/>
              <a:t>укључен је у више интеракција са лековима</a:t>
            </a:r>
            <a:r>
              <a:rPr lang="en-US" dirty="0" smtClean="0"/>
              <a:t> (</a:t>
            </a:r>
            <a:r>
              <a:rPr lang="sr-Cyrl-RS" dirty="0" smtClean="0"/>
              <a:t>амјодарон, болактори калцијумских канала</a:t>
            </a:r>
            <a:r>
              <a:rPr lang="en-US" dirty="0" smtClean="0"/>
              <a:t>)</a:t>
            </a:r>
            <a:endParaRPr lang="sr-Cyrl-R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sr-Cyrl-RS" sz="3600" dirty="0" smtClean="0"/>
              <a:t>ХВАЛА НА ПАЖЊИ!</a:t>
            </a:r>
            <a:endParaRPr 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Антиаритмици код АФ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5257800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Код пацијената </a:t>
            </a:r>
            <a:r>
              <a:rPr lang="sr-Cyrl-RS" u="sng" dirty="0" smtClean="0"/>
              <a:t>без срчане инсуфицијенције </a:t>
            </a:r>
            <a:r>
              <a:rPr lang="sr-Cyrl-RS" dirty="0" smtClean="0"/>
              <a:t>лек избора је примена неког лека из групе:</a:t>
            </a:r>
          </a:p>
          <a:p>
            <a:pPr lvl="1"/>
            <a:r>
              <a:rPr lang="sr-Cyrl-RS" dirty="0" smtClean="0"/>
              <a:t>бета блокатора (пропранолол, есмолол, ацебутолол) или</a:t>
            </a:r>
          </a:p>
          <a:p>
            <a:pPr lvl="1"/>
            <a:r>
              <a:rPr lang="sr-Cyrl-RS" dirty="0" smtClean="0"/>
              <a:t>блокатора калцијумских канала (верапамил)</a:t>
            </a:r>
          </a:p>
          <a:p>
            <a:r>
              <a:rPr lang="sr-Cyrl-RS" dirty="0" smtClean="0">
                <a:solidFill>
                  <a:srgbClr val="FF0000"/>
                </a:solidFill>
              </a:rPr>
              <a:t>Пропранолол </a:t>
            </a:r>
            <a:r>
              <a:rPr lang="sr-Cyrl-RS" dirty="0" smtClean="0"/>
              <a:t>и други бета блокатори припадају </a:t>
            </a:r>
            <a:r>
              <a:rPr lang="en-US" dirty="0" smtClean="0"/>
              <a:t>II </a:t>
            </a:r>
            <a:r>
              <a:rPr lang="sr-Cyrl-RS" dirty="0" smtClean="0"/>
              <a:t>групи антиаритмика и делују тако што смањују аритмогено дејство симпатичког нервног система на срце. </a:t>
            </a:r>
            <a:endParaRPr lang="en-US" dirty="0" smtClean="0"/>
          </a:p>
          <a:p>
            <a:r>
              <a:rPr lang="sr-Cyrl-RS" dirty="0" smtClean="0"/>
              <a:t>Пропранолол</a:t>
            </a:r>
            <a:r>
              <a:rPr lang="en-US" dirty="0" smtClean="0"/>
              <a:t> </a:t>
            </a:r>
            <a:r>
              <a:rPr lang="sr-Cyrl-RS" dirty="0" smtClean="0"/>
              <a:t>је неселективни блокатор бета адренергичких рецептора који се код АФ примењује орално у дози од 20 </a:t>
            </a:r>
            <a:r>
              <a:rPr lang="en-US" dirty="0" smtClean="0"/>
              <a:t>mg</a:t>
            </a:r>
            <a:r>
              <a:rPr lang="sr-Cyrl-RS" dirty="0" smtClean="0"/>
              <a:t> на 6 часова. Нежељена дејства су бројна: </a:t>
            </a:r>
          </a:p>
          <a:p>
            <a:pPr lvl="1"/>
            <a:r>
              <a:rPr lang="sr-Cyrl-RS" dirty="0" smtClean="0"/>
              <a:t>бронхоконстрикција, хипогликемија, хипертриглицеридемија, ноћне море, депресија, импотенција</a:t>
            </a:r>
          </a:p>
          <a:p>
            <a:r>
              <a:rPr lang="sr-Cyrl-RS" dirty="0" smtClean="0">
                <a:solidFill>
                  <a:srgbClr val="FF0000"/>
                </a:solidFill>
              </a:rPr>
              <a:t>Есмолол</a:t>
            </a:r>
            <a:r>
              <a:rPr lang="sr-Cyrl-RS" dirty="0" smtClean="0"/>
              <a:t> је селективни </a:t>
            </a:r>
            <a:r>
              <a:rPr lang="el-GR" dirty="0" smtClean="0"/>
              <a:t>β</a:t>
            </a:r>
            <a:r>
              <a:rPr lang="sr-Cyrl-RS" baseline="-25000" dirty="0" smtClean="0"/>
              <a:t>1 </a:t>
            </a:r>
            <a:r>
              <a:rPr lang="sr-Cyrl-RS" dirty="0" smtClean="0"/>
              <a:t>блокатор који има кратко време деловања јер се брзо разграђује у плазми под дејством естераза. Примењује се </a:t>
            </a:r>
            <a:r>
              <a:rPr lang="en-US" i="1" dirty="0" err="1" smtClean="0"/>
              <a:t>i.v</a:t>
            </a:r>
            <a:r>
              <a:rPr lang="en-US" i="1" dirty="0" smtClean="0"/>
              <a:t>. </a:t>
            </a:r>
            <a:r>
              <a:rPr lang="sr-Cyrl-RS" dirty="0" smtClean="0"/>
              <a:t>за брзу контролу фреквенце код АФ.</a:t>
            </a:r>
            <a:endParaRPr lang="en-US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Антиаритмици код АФ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Верапамил</a:t>
            </a:r>
            <a:r>
              <a:rPr lang="sr-Cyrl-RS" dirty="0" smtClean="0"/>
              <a:t> припада </a:t>
            </a:r>
            <a:r>
              <a:rPr lang="en-US" dirty="0" smtClean="0"/>
              <a:t>IV </a:t>
            </a:r>
            <a:r>
              <a:rPr lang="sr-Cyrl-RS" dirty="0" smtClean="0"/>
              <a:t>групи антиаритмика. Делује као блокатор калцијумских канала, тј. спречава улазак јона калцијума кроз </a:t>
            </a:r>
            <a:r>
              <a:rPr lang="en-US" dirty="0" smtClean="0"/>
              <a:t>L-</a:t>
            </a:r>
            <a:r>
              <a:rPr lang="sr-Cyrl-RS" dirty="0" smtClean="0"/>
              <a:t>тип канала у кардиомиоците, чиме успорава спровођење кроз АВ-чвор. </a:t>
            </a:r>
            <a:endParaRPr lang="en-US" dirty="0" smtClean="0"/>
          </a:p>
          <a:p>
            <a:r>
              <a:rPr lang="sr-Cyrl-RS" dirty="0" smtClean="0"/>
              <a:t>Примењује се код АФ орално у дози од </a:t>
            </a:r>
            <a:r>
              <a:rPr lang="en-US" dirty="0" smtClean="0"/>
              <a:t>240 </a:t>
            </a:r>
            <a:r>
              <a:rPr lang="sr-Cyrl-RS" dirty="0" smtClean="0"/>
              <a:t>до </a:t>
            </a:r>
            <a:r>
              <a:rPr lang="en-US" dirty="0" smtClean="0"/>
              <a:t>320 mg/</a:t>
            </a:r>
            <a:r>
              <a:rPr lang="sr-Cyrl-RS" dirty="0" smtClean="0"/>
              <a:t>дневно</a:t>
            </a:r>
            <a:r>
              <a:rPr lang="en-US" dirty="0" smtClean="0"/>
              <a:t> </a:t>
            </a:r>
            <a:r>
              <a:rPr lang="sr-Cyrl-RS" dirty="0" smtClean="0"/>
              <a:t>подељено у </a:t>
            </a:r>
            <a:r>
              <a:rPr lang="en-US" dirty="0" smtClean="0"/>
              <a:t>3</a:t>
            </a:r>
            <a:r>
              <a:rPr lang="sr-Cyrl-RS" dirty="0" smtClean="0"/>
              <a:t>-</a:t>
            </a:r>
            <a:r>
              <a:rPr lang="en-US" dirty="0" smtClean="0"/>
              <a:t>4</a:t>
            </a:r>
            <a:r>
              <a:rPr lang="sr-Cyrl-RS" dirty="0" smtClean="0"/>
              <a:t> дозе.</a:t>
            </a:r>
            <a:endParaRPr lang="en-US" dirty="0" smtClean="0"/>
          </a:p>
          <a:p>
            <a:r>
              <a:rPr lang="sr-Cyrl-RS" dirty="0" smtClean="0"/>
              <a:t>Нежељена дејства: </a:t>
            </a:r>
          </a:p>
          <a:p>
            <a:pPr lvl="1"/>
            <a:r>
              <a:rPr lang="ru-RU" dirty="0" smtClean="0"/>
              <a:t>мучнина, </a:t>
            </a:r>
            <a:r>
              <a:rPr lang="ru-RU" dirty="0"/>
              <a:t>в</a:t>
            </a:r>
            <a:r>
              <a:rPr lang="ru-RU" dirty="0" smtClean="0"/>
              <a:t>ртоглавица, главобоља, успорен рад срца, </a:t>
            </a:r>
            <a:r>
              <a:rPr lang="sr-Cyrl-RS" dirty="0" smtClean="0"/>
              <a:t>повишен ниво ензима јетре, </a:t>
            </a:r>
            <a:r>
              <a:rPr lang="ru-RU" dirty="0" smtClean="0"/>
              <a:t>опстипација, умор</a:t>
            </a:r>
            <a:endParaRPr lang="en-US" dirty="0" smtClean="0"/>
          </a:p>
          <a:p>
            <a:r>
              <a:rPr lang="sr-Cyrl-RS" dirty="0" smtClean="0"/>
              <a:t>Ступа у интеракције са другим антиаритмицима (дофетилид, дизопирамид) и оралним антикоагулансима (апиксабан).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Антиаритмици код АФ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>
                <a:solidFill>
                  <a:srgbClr val="FF0000"/>
                </a:solidFill>
              </a:rPr>
              <a:t>Соталол и дофетилид </a:t>
            </a:r>
            <a:r>
              <a:rPr lang="sr-Cyrl-RS" dirty="0" smtClean="0"/>
              <a:t>су антиаритмици из </a:t>
            </a:r>
            <a:r>
              <a:rPr lang="en-US" dirty="0" smtClean="0"/>
              <a:t>III </a:t>
            </a:r>
            <a:r>
              <a:rPr lang="sr-Cyrl-RS" dirty="0" smtClean="0"/>
              <a:t>групе који имају повољан ефекат у сузбијању АФ продужавањем акционог потенцијала и рефрактерног периода. </a:t>
            </a:r>
          </a:p>
          <a:p>
            <a:r>
              <a:rPr lang="sr-Cyrl-RS" dirty="0" smtClean="0"/>
              <a:t>Соталол блокира бета рецепторе и има директно дејство на срце. </a:t>
            </a:r>
          </a:p>
          <a:p>
            <a:r>
              <a:rPr lang="sr-Cyrl-RS" dirty="0" smtClean="0"/>
              <a:t>Опрез: </a:t>
            </a:r>
          </a:p>
          <a:p>
            <a:pPr lvl="1"/>
            <a:r>
              <a:rPr lang="sr-Cyrl-RS" dirty="0" smtClean="0"/>
              <a:t>може изазвати коморске аритмије нарочито код особа са продуженим </a:t>
            </a:r>
            <a:r>
              <a:rPr lang="en-US" dirty="0" smtClean="0"/>
              <a:t>QT </a:t>
            </a:r>
            <a:r>
              <a:rPr lang="sr-Cyrl-RS" dirty="0" smtClean="0"/>
              <a:t>интервалом</a:t>
            </a:r>
          </a:p>
          <a:p>
            <a:r>
              <a:rPr lang="sr-Cyrl-RS" dirty="0" smtClean="0"/>
              <a:t>Дофетилид блокира канале за јоне К</a:t>
            </a:r>
            <a:r>
              <a:rPr lang="sr-Cyrl-RS" baseline="30000" dirty="0" smtClean="0"/>
              <a:t>+</a:t>
            </a:r>
            <a:r>
              <a:rPr lang="sr-Cyrl-RS" dirty="0" smtClean="0"/>
              <a:t>. </a:t>
            </a:r>
          </a:p>
          <a:p>
            <a:r>
              <a:rPr lang="sr-Cyrl-RS" dirty="0" smtClean="0"/>
              <a:t>Нежељена дејства: </a:t>
            </a:r>
          </a:p>
          <a:p>
            <a:pPr lvl="1"/>
            <a:r>
              <a:rPr lang="sr-Cyrl-RS" dirty="0" smtClean="0"/>
              <a:t>коморска аритмија (</a:t>
            </a:r>
            <a:r>
              <a:rPr lang="en-US" dirty="0" smtClean="0"/>
              <a:t>“</a:t>
            </a:r>
            <a:r>
              <a:rPr lang="en-US" dirty="0" err="1" smtClean="0"/>
              <a:t>torsade</a:t>
            </a:r>
            <a:r>
              <a:rPr lang="en-US" dirty="0" smtClean="0"/>
              <a:t> de pointes“</a:t>
            </a:r>
            <a:r>
              <a:rPr lang="sr-Cyrl-RS" dirty="0" smtClean="0"/>
              <a:t>)</a:t>
            </a:r>
            <a:r>
              <a:rPr lang="en-US" dirty="0" smtClean="0"/>
              <a:t>, </a:t>
            </a:r>
            <a:r>
              <a:rPr lang="en-US" dirty="0"/>
              <a:t>o</a:t>
            </a:r>
            <a:r>
              <a:rPr lang="sr-Cyrl-RS" dirty="0" smtClean="0"/>
              <a:t>сип</a:t>
            </a:r>
            <a:r>
              <a:rPr lang="en-US" dirty="0" smtClean="0"/>
              <a:t>, </a:t>
            </a:r>
            <a:r>
              <a:rPr lang="sr-Cyrl-RS" dirty="0" smtClean="0"/>
              <a:t>тешка дијареја, вртоглавица, знојење, повраћање, губитак апетита, повећана жеђ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Антиаритмици код АФ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Дронедарон</a:t>
            </a:r>
            <a:r>
              <a:rPr lang="sr-Cyrl-RS" dirty="0" smtClean="0"/>
              <a:t> (бензофурански дериват амјодарона) се користи за лечење АФ и флатера преткомора за смањење хоспитализација код пацијената са АФ високог ризика.</a:t>
            </a:r>
            <a:endParaRPr lang="sr-Cyrl-RS" dirty="0"/>
          </a:p>
          <a:p>
            <a:r>
              <a:rPr lang="ru-RU" dirty="0" smtClean="0"/>
              <a:t>Има вишеструки механизам деловања сличан оном код амјодарона: </a:t>
            </a:r>
          </a:p>
          <a:p>
            <a:pPr lvl="1"/>
            <a:r>
              <a:rPr lang="ru-RU" dirty="0" smtClean="0"/>
              <a:t>блокира калијумове, натријумове и калцијумове канале и показује антиадренергичка својства.</a:t>
            </a:r>
          </a:p>
          <a:p>
            <a:r>
              <a:rPr lang="ru-RU" dirty="0" smtClean="0"/>
              <a:t>Предност у односу на амјодарон је мањи профил нежељених дејстава, али је недостатак нижа ефикасност.</a:t>
            </a:r>
          </a:p>
          <a:p>
            <a:r>
              <a:rPr lang="ru-RU" dirty="0" smtClean="0"/>
              <a:t>Контраиндикован је код пацијената са срчаном инсуфицијенцијом, јер је може погоршати.</a:t>
            </a:r>
            <a:endParaRPr lang="ru-RU" dirty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Антикоагулантна терапија код АФ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Превенција компликација АФ            можданог удара и тромбоемболија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4860032" y="1772816"/>
            <a:ext cx="648072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403648" y="2852936"/>
            <a:ext cx="2736304" cy="122413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76056" y="2780928"/>
            <a:ext cx="2592288" cy="129614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91680" y="3068960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000" dirty="0" smtClean="0">
                <a:latin typeface="Arial" pitchFamily="34" charset="0"/>
                <a:cs typeface="Arial" pitchFamily="34" charset="0"/>
              </a:rPr>
              <a:t>Орални антикоагуланси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64088" y="3068960"/>
            <a:ext cx="2088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000" dirty="0" smtClean="0">
                <a:latin typeface="Arial" pitchFamily="34" charset="0"/>
                <a:cs typeface="Arial" pitchFamily="34" charset="0"/>
              </a:rPr>
              <a:t>Парентерални антикоагуланси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600" y="4509120"/>
            <a:ext cx="3384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sz="2000" dirty="0" smtClean="0">
                <a:latin typeface="Arial" pitchFamily="34" charset="0"/>
                <a:cs typeface="Arial" pitchFamily="34" charset="0"/>
              </a:rPr>
              <a:t>Антагонисти витамина К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latin typeface="Arial" pitchFamily="34" charset="0"/>
                <a:cs typeface="Arial" pitchFamily="34" charset="0"/>
              </a:rPr>
              <a:t> Инхибитори фактора Ха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latin typeface="Arial" pitchFamily="34" charset="0"/>
                <a:cs typeface="Arial" pitchFamily="34" charset="0"/>
              </a:rPr>
              <a:t> Инхибитори тромбина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76056" y="4437112"/>
            <a:ext cx="3240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sz="2000" dirty="0" smtClean="0">
                <a:latin typeface="Arial" pitchFamily="34" charset="0"/>
                <a:cs typeface="Arial" pitchFamily="34" charset="0"/>
              </a:rPr>
              <a:t>Индиректни инхибитори тромбина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latin typeface="Arial" pitchFamily="34" charset="0"/>
                <a:cs typeface="Arial" pitchFamily="34" charset="0"/>
              </a:rPr>
              <a:t> Директни инхибитори тромбина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Антагонисти витамина 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Инхибирају редукцију витамина К у јетри који је потребан за гама карбоксилацију витамин К-зависних фактора коагулације (</a:t>
            </a:r>
            <a:r>
              <a:rPr lang="en-US" dirty="0" smtClean="0"/>
              <a:t>II, VII, IX, X</a:t>
            </a:r>
            <a:r>
              <a:rPr lang="sr-Cyrl-RS" dirty="0" smtClean="0"/>
              <a:t>)</a:t>
            </a:r>
            <a:r>
              <a:rPr lang="en-US" dirty="0" smtClean="0"/>
              <a:t> </a:t>
            </a:r>
            <a:r>
              <a:rPr lang="sr-Cyrl-RS" dirty="0" smtClean="0"/>
              <a:t>и протеина </a:t>
            </a:r>
            <a:r>
              <a:rPr lang="en-US" dirty="0" smtClean="0"/>
              <a:t>C </a:t>
            </a:r>
            <a:r>
              <a:rPr lang="sr-Cyrl-RS" dirty="0" smtClean="0"/>
              <a:t>и </a:t>
            </a:r>
            <a:r>
              <a:rPr lang="en-US" dirty="0" smtClean="0"/>
              <a:t>S</a:t>
            </a:r>
            <a:r>
              <a:rPr lang="sr-Cyrl-RS" dirty="0" smtClean="0"/>
              <a:t>. Некарбоксилирани фактори коагулације не учествују у коагулацији чиме се спречава настанак тромба.</a:t>
            </a:r>
          </a:p>
          <a:p>
            <a:r>
              <a:rPr lang="sr-Cyrl-RS" dirty="0" smtClean="0">
                <a:solidFill>
                  <a:srgbClr val="FF0000"/>
                </a:solidFill>
              </a:rPr>
              <a:t>Деривати кумарина </a:t>
            </a:r>
            <a:r>
              <a:rPr lang="sr-Cyrl-RS" dirty="0" smtClean="0"/>
              <a:t>(варфарин, аценокумарол</a:t>
            </a:r>
            <a:r>
              <a:rPr lang="en-US" dirty="0" smtClean="0"/>
              <a:t>, </a:t>
            </a:r>
            <a:r>
              <a:rPr lang="sr-Cyrl-RS" dirty="0" smtClean="0"/>
              <a:t>фенпрокумон)</a:t>
            </a:r>
          </a:p>
          <a:p>
            <a:r>
              <a:rPr lang="sr-Cyrl-RS" dirty="0" smtClean="0">
                <a:solidFill>
                  <a:srgbClr val="FF0000"/>
                </a:solidFill>
              </a:rPr>
              <a:t>Деривати индандиона </a:t>
            </a:r>
            <a:r>
              <a:rPr lang="sr-Cyrl-RS" dirty="0" smtClean="0"/>
              <a:t>(фениндион)</a:t>
            </a:r>
            <a:r>
              <a:rPr lang="en-US" dirty="0" smtClean="0"/>
              <a:t> – </a:t>
            </a:r>
            <a:r>
              <a:rPr lang="sr-Cyrl-RS" dirty="0" smtClean="0"/>
              <a:t>токсични, ретко се користе</a:t>
            </a:r>
          </a:p>
          <a:p>
            <a:r>
              <a:rPr lang="sr-Cyrl-RS" u="sng" dirty="0" smtClean="0"/>
              <a:t>Индикације</a:t>
            </a:r>
            <a:r>
              <a:rPr lang="sr-Cyrl-RS" dirty="0" smtClean="0"/>
              <a:t> за примену кумарина:</a:t>
            </a:r>
          </a:p>
          <a:p>
            <a:pPr lvl="1"/>
            <a:r>
              <a:rPr lang="sr-Cyrl-RS" dirty="0" smtClean="0"/>
              <a:t>превенција можданог удара код пацијената са АФ,</a:t>
            </a:r>
          </a:p>
          <a:p>
            <a:pPr lvl="1"/>
            <a:r>
              <a:rPr lang="sr-Cyrl-RS" dirty="0" smtClean="0"/>
              <a:t>терапија дубоке венске тромбозе, </a:t>
            </a:r>
          </a:p>
          <a:p>
            <a:pPr lvl="1"/>
            <a:r>
              <a:rPr lang="sr-Cyrl-RS" dirty="0" smtClean="0"/>
              <a:t>превенција и терапија емболије плућа, </a:t>
            </a:r>
          </a:p>
          <a:p>
            <a:pPr lvl="1"/>
            <a:r>
              <a:rPr lang="sr-Cyrl-RS" dirty="0" smtClean="0"/>
              <a:t>превенција тромбозе код анеуризме срца.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4783</TotalTime>
  <Words>2714</Words>
  <Application>Microsoft Office PowerPoint</Application>
  <PresentationFormat>On-screen Show (4:3)</PresentationFormat>
  <Paragraphs>309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Поремећаји срчаног ритма. Антикоагулантна терапија, нежељена дејства. Хеморагијски синдром. </vt:lpstr>
      <vt:lpstr>Терапија атријалне фибрилације (АФ)</vt:lpstr>
      <vt:lpstr>Антиаритмици код АФ</vt:lpstr>
      <vt:lpstr>Антиаритмици код АФ</vt:lpstr>
      <vt:lpstr>Антиаритмици код АФ</vt:lpstr>
      <vt:lpstr>Антиаритмици код АФ</vt:lpstr>
      <vt:lpstr>Антиаритмици код АФ</vt:lpstr>
      <vt:lpstr>Антикоагулантна терапија код АФ</vt:lpstr>
      <vt:lpstr>Антагонисти витамина К</vt:lpstr>
      <vt:lpstr>Варфарин</vt:lpstr>
      <vt:lpstr>Варфарин</vt:lpstr>
      <vt:lpstr>Варфарин</vt:lpstr>
      <vt:lpstr>Варфарин</vt:lpstr>
      <vt:lpstr>Аценокумарол</vt:lpstr>
      <vt:lpstr>Аценокумарол</vt:lpstr>
      <vt:lpstr>Фенпрокумон</vt:lpstr>
      <vt:lpstr>Инхибитори фактора Ха</vt:lpstr>
      <vt:lpstr>Ривароксабан</vt:lpstr>
      <vt:lpstr>Ривароксабан</vt:lpstr>
      <vt:lpstr>Aпиксабан</vt:lpstr>
      <vt:lpstr>Апиксабан</vt:lpstr>
      <vt:lpstr>Eдоксабан</vt:lpstr>
      <vt:lpstr>Едоксабан</vt:lpstr>
      <vt:lpstr>Инхибитори тромбина                      дабигатран</vt:lpstr>
      <vt:lpstr>Инхибитори тромбина                      нефракционисани хепарин</vt:lpstr>
      <vt:lpstr>Инхибитори тромбина                      нефракционисани хепарин</vt:lpstr>
      <vt:lpstr>Инхибитори тромбина                      нискомолекуларни хепарини</vt:lpstr>
      <vt:lpstr>Инхибитори тромбина                      фондапаринукс</vt:lpstr>
      <vt:lpstr>Инхибитори тромбина                        аналози хирудина</vt:lpstr>
      <vt:lpstr>Slide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Поремећаји срчаног ритма. Антикоагулантна терапија, нежељена дества. Хеморагијски синдром. </dc:title>
  <dc:creator>Katarina Radonjic</dc:creator>
  <cp:lastModifiedBy>Katarina Radonjic</cp:lastModifiedBy>
  <cp:revision>34</cp:revision>
  <dcterms:created xsi:type="dcterms:W3CDTF">2024-02-04T20:47:21Z</dcterms:created>
  <dcterms:modified xsi:type="dcterms:W3CDTF">2024-02-14T18:30:20Z</dcterms:modified>
</cp:coreProperties>
</file>